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 id="2147483690" r:id="rId3"/>
    <p:sldMasterId id="2147483706" r:id="rId4"/>
  </p:sldMasterIdLst>
  <p:notesMasterIdLst>
    <p:notesMasterId r:id="rId58"/>
  </p:notesMasterIdLst>
  <p:sldIdLst>
    <p:sldId id="310" r:id="rId5"/>
    <p:sldId id="257" r:id="rId6"/>
    <p:sldId id="309" r:id="rId7"/>
    <p:sldId id="258" r:id="rId8"/>
    <p:sldId id="259" r:id="rId9"/>
    <p:sldId id="260" r:id="rId10"/>
    <p:sldId id="261" r:id="rId11"/>
    <p:sldId id="307" r:id="rId12"/>
    <p:sldId id="262" r:id="rId13"/>
    <p:sldId id="306" r:id="rId14"/>
    <p:sldId id="263" r:id="rId15"/>
    <p:sldId id="265" r:id="rId16"/>
    <p:sldId id="266" r:id="rId17"/>
    <p:sldId id="267" r:id="rId18"/>
    <p:sldId id="268" r:id="rId19"/>
    <p:sldId id="269" r:id="rId20"/>
    <p:sldId id="271" r:id="rId21"/>
    <p:sldId id="270" r:id="rId22"/>
    <p:sldId id="272" r:id="rId23"/>
    <p:sldId id="264" r:id="rId24"/>
    <p:sldId id="275" r:id="rId25"/>
    <p:sldId id="273" r:id="rId26"/>
    <p:sldId id="276" r:id="rId27"/>
    <p:sldId id="277" r:id="rId28"/>
    <p:sldId id="278" r:id="rId29"/>
    <p:sldId id="279" r:id="rId30"/>
    <p:sldId id="311" r:id="rId31"/>
    <p:sldId id="280" r:id="rId32"/>
    <p:sldId id="281" r:id="rId33"/>
    <p:sldId id="282" r:id="rId34"/>
    <p:sldId id="312" r:id="rId35"/>
    <p:sldId id="313"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314" r:id="rId49"/>
    <p:sldId id="298" r:id="rId50"/>
    <p:sldId id="299" r:id="rId51"/>
    <p:sldId id="300" r:id="rId52"/>
    <p:sldId id="301" r:id="rId53"/>
    <p:sldId id="302" r:id="rId54"/>
    <p:sldId id="303" r:id="rId55"/>
    <p:sldId id="304" r:id="rId56"/>
    <p:sldId id="308" r:id="rId5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mbria"/>
          <a:ea typeface="Cambria"/>
          <a:cs typeface="Cambr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mbria"/>
          <a:ea typeface="Cambria"/>
          <a:cs typeface="Cambr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mbria"/>
          <a:ea typeface="Cambria"/>
          <a:cs typeface="Cambr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mbria"/>
          <a:ea typeface="Cambria"/>
          <a:cs typeface="Cambr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mbria"/>
          <a:ea typeface="Cambria"/>
          <a:cs typeface="Cambr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mbria"/>
          <a:ea typeface="Cambria"/>
          <a:cs typeface="Cambr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mbria"/>
          <a:ea typeface="Cambria"/>
          <a:cs typeface="Cambr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mbria"/>
          <a:ea typeface="Cambria"/>
          <a:cs typeface="Cambr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mbria"/>
          <a:ea typeface="Cambria"/>
          <a:cs typeface="Cambr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mbria"/>
          <a:ea typeface="Cambria"/>
          <a:cs typeface="Cambr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mbria"/>
          <a:ea typeface="Cambria"/>
          <a:cs typeface="Cambr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mbria"/>
          <a:ea typeface="Cambria"/>
          <a:cs typeface="Cambr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mbria"/>
          <a:ea typeface="Cambria"/>
          <a:cs typeface="Cambr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022" autoAdjust="0"/>
  </p:normalViewPr>
  <p:slideViewPr>
    <p:cSldViewPr>
      <p:cViewPr>
        <p:scale>
          <a:sx n="42" d="100"/>
          <a:sy n="42" d="100"/>
        </p:scale>
        <p:origin x="-2184" y="-72"/>
      </p:cViewPr>
      <p:guideLst>
        <p:guide orient="horz" pos="2160"/>
        <p:guide pos="2880"/>
      </p:guideLst>
    </p:cSldViewPr>
  </p:slideViewPr>
  <p:notesTextViewPr>
    <p:cViewPr>
      <p:scale>
        <a:sx n="1" d="1"/>
        <a:sy n="1" d="1"/>
      </p:scale>
      <p:origin x="0" y="0"/>
    </p:cViewPr>
  </p:notesTextViewPr>
  <p:sorterViewPr>
    <p:cViewPr>
      <p:scale>
        <a:sx n="57" d="100"/>
        <a:sy n="57" d="100"/>
      </p:scale>
      <p:origin x="0" y="66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905700000000003"/>
          <c:y val="5.5653800000000003E-2"/>
          <c:w val="0.77594300000000005"/>
          <c:h val="0.84602999999999995"/>
        </c:manualLayout>
      </c:layout>
      <c:barChart>
        <c:barDir val="col"/>
        <c:grouping val="stacked"/>
        <c:ser>
          <c:idx val="0"/>
          <c:order val="0"/>
          <c:tx>
            <c:strRef>
              <c:f>Sheet1!$B$1</c:f>
              <c:strCache>
                <c:ptCount val="1"/>
                <c:pt idx="0">
                  <c:v>Series 1</c:v>
                </c:pt>
              </c:strCache>
            </c:strRef>
          </c:tx>
          <c:spPr>
            <a:solidFill>
              <a:schemeClr val="accent1"/>
            </a:solidFill>
            <a:ln w="12700" cap="flat">
              <a:noFill/>
              <a:miter lim="400000"/>
            </a:ln>
            <a:effectLst/>
          </c:spPr>
          <c:cat>
            <c:strRef>
              <c:f>Sheet1!$A$2:$A$3</c:f>
              <c:strCache>
                <c:ptCount val="2"/>
                <c:pt idx="0">
                  <c:v>HIV</c:v>
                </c:pt>
                <c:pt idx="1">
                  <c:v>Hep C</c:v>
                </c:pt>
              </c:strCache>
            </c:strRef>
          </c:cat>
          <c:val>
            <c:numRef>
              <c:f>Sheet1!$B$2:$B$3</c:f>
              <c:numCache>
                <c:formatCode>General</c:formatCode>
                <c:ptCount val="2"/>
                <c:pt idx="0">
                  <c:v>8000</c:v>
                </c:pt>
                <c:pt idx="1">
                  <c:v>17000</c:v>
                </c:pt>
              </c:numCache>
            </c:numRef>
          </c:val>
        </c:ser>
        <c:ser>
          <c:idx val="1"/>
          <c:order val="1"/>
          <c:tx>
            <c:strRef>
              <c:f>Sheet1!$C$1</c:f>
              <c:strCache>
                <c:ptCount val="1"/>
                <c:pt idx="0">
                  <c:v>Series 2</c:v>
                </c:pt>
              </c:strCache>
            </c:strRef>
          </c:tx>
          <c:spPr>
            <a:solidFill>
              <a:schemeClr val="accent2"/>
            </a:solidFill>
            <a:ln w="12700" cap="flat">
              <a:noFill/>
              <a:miter lim="400000"/>
            </a:ln>
            <a:effectLst/>
          </c:spPr>
          <c:cat>
            <c:strRef>
              <c:f>Sheet1!$A$2:$A$3</c:f>
              <c:strCache>
                <c:ptCount val="2"/>
                <c:pt idx="0">
                  <c:v>HIV</c:v>
                </c:pt>
                <c:pt idx="1">
                  <c:v>Hep C</c:v>
                </c:pt>
              </c:strCache>
            </c:strRef>
          </c:cat>
          <c:val>
            <c:numRef>
              <c:f>Sheet1!$C$2:$C$3</c:f>
              <c:numCache>
                <c:formatCode>General</c:formatCode>
                <c:ptCount val="2"/>
                <c:pt idx="0">
                  <c:v>2.4</c:v>
                </c:pt>
                <c:pt idx="1">
                  <c:v>4.4000000000000004</c:v>
                </c:pt>
              </c:numCache>
            </c:numRef>
          </c:val>
        </c:ser>
        <c:ser>
          <c:idx val="2"/>
          <c:order val="2"/>
          <c:tx>
            <c:strRef>
              <c:f>Sheet1!$D$1</c:f>
              <c:strCache>
                <c:ptCount val="1"/>
                <c:pt idx="0">
                  <c:v>Series 3</c:v>
                </c:pt>
              </c:strCache>
            </c:strRef>
          </c:tx>
          <c:spPr>
            <a:solidFill>
              <a:srgbClr val="7F8FA9"/>
            </a:solidFill>
            <a:ln w="12700" cap="flat">
              <a:noFill/>
              <a:miter lim="400000"/>
            </a:ln>
            <a:effectLst/>
          </c:spPr>
          <c:cat>
            <c:strRef>
              <c:f>Sheet1!$A$2:$A$3</c:f>
              <c:strCache>
                <c:ptCount val="2"/>
                <c:pt idx="0">
                  <c:v>HIV</c:v>
                </c:pt>
                <c:pt idx="1">
                  <c:v>Hep C</c:v>
                </c:pt>
              </c:strCache>
            </c:strRef>
          </c:cat>
          <c:val>
            <c:numRef>
              <c:f>Sheet1!$D$2:$D$3</c:f>
              <c:numCache>
                <c:formatCode>General</c:formatCode>
                <c:ptCount val="2"/>
                <c:pt idx="0">
                  <c:v>2</c:v>
                </c:pt>
                <c:pt idx="1">
                  <c:v>2</c:v>
                </c:pt>
              </c:numCache>
            </c:numRef>
          </c:val>
        </c:ser>
        <c:dLbls/>
        <c:overlap val="100"/>
        <c:axId val="134582656"/>
        <c:axId val="134584576"/>
      </c:barChart>
      <c:catAx>
        <c:axId val="134582656"/>
        <c:scaling>
          <c:orientation val="minMax"/>
        </c:scaling>
        <c:axPos val="b"/>
        <c:numFmt formatCode="General" sourceLinked="0"/>
        <c:tickLblPos val="low"/>
        <c:spPr>
          <a:ln w="12700" cap="flat">
            <a:solidFill>
              <a:srgbClr val="808080"/>
            </a:solidFill>
            <a:prstDash val="solid"/>
            <a:round/>
          </a:ln>
        </c:spPr>
        <c:txPr>
          <a:bodyPr rot="0"/>
          <a:lstStyle/>
          <a:p>
            <a:pPr>
              <a:defRPr sz="1800" b="0" i="0" u="none" strike="noStrike">
                <a:solidFill>
                  <a:srgbClr val="000000"/>
                </a:solidFill>
                <a:latin typeface="Cambria"/>
              </a:defRPr>
            </a:pPr>
            <a:endParaRPr lang="en-US"/>
          </a:p>
        </c:txPr>
        <c:crossAx val="134584576"/>
        <c:crosses val="autoZero"/>
        <c:auto val="1"/>
        <c:lblAlgn val="ctr"/>
        <c:lblOffset val="100"/>
        <c:noMultiLvlLbl val="1"/>
      </c:catAx>
      <c:valAx>
        <c:axId val="134584576"/>
        <c:scaling>
          <c:orientation val="minMax"/>
        </c:scaling>
        <c:axPos val="l"/>
        <c:majorGridlines>
          <c:spPr>
            <a:ln w="12700" cap="flat">
              <a:solidFill>
                <a:srgbClr val="808080"/>
              </a:solidFill>
              <a:prstDash val="solid"/>
              <a:round/>
            </a:ln>
          </c:spPr>
        </c:majorGridlines>
        <c:numFmt formatCode="0.#" sourceLinked="0"/>
        <c:tickLblPos val="nextTo"/>
        <c:spPr>
          <a:ln w="12700" cap="flat">
            <a:solidFill>
              <a:srgbClr val="808080"/>
            </a:solidFill>
            <a:prstDash val="solid"/>
            <a:round/>
          </a:ln>
        </c:spPr>
        <c:txPr>
          <a:bodyPr rot="0"/>
          <a:lstStyle/>
          <a:p>
            <a:pPr>
              <a:defRPr sz="1800" b="0" i="0" u="none" strike="noStrike">
                <a:solidFill>
                  <a:srgbClr val="000000"/>
                </a:solidFill>
                <a:latin typeface="Cambria"/>
              </a:defRPr>
            </a:pPr>
            <a:endParaRPr lang="en-US"/>
          </a:p>
        </c:txPr>
        <c:crossAx val="134582656"/>
        <c:crosses val="autoZero"/>
        <c:crossBetween val="between"/>
        <c:majorUnit val="4500"/>
        <c:minorUnit val="2250"/>
      </c:valAx>
      <c:spPr>
        <a:noFill/>
        <a:ln w="12700" cap="flat">
          <a:noFill/>
          <a:miter lim="400000"/>
        </a:ln>
        <a:effectLst/>
      </c:spPr>
    </c:plotArea>
    <c:plotVisOnly val="1"/>
    <c:dispBlanksAs val="gap"/>
    <c:showDLblsOverMax val="1"/>
  </c:chart>
  <c:spPr>
    <a:noFill/>
    <a:ln>
      <a:noFill/>
    </a:ln>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584865317"/>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mfar.org/endtheba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884842" y="8685071"/>
            <a:ext cx="2971592" cy="45735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98" tIns="45199" rIns="90398" bIns="45199"/>
          <a:lstStyle>
            <a:lvl1pPr eaLnBrk="0" hangingPunct="0">
              <a:spcBef>
                <a:spcPct val="30000"/>
              </a:spcBef>
              <a:defRPr sz="1200">
                <a:solidFill>
                  <a:schemeClr val="tx1"/>
                </a:solidFill>
                <a:latin typeface="Arial" pitchFamily="34" charset="0"/>
                <a:ea typeface="ＭＳ Ｐゴシック" pitchFamily="34" charset="-128"/>
              </a:defRPr>
            </a:lvl1pPr>
            <a:lvl2pPr marL="734480" indent="-282492" eaLnBrk="0" hangingPunct="0">
              <a:spcBef>
                <a:spcPct val="30000"/>
              </a:spcBef>
              <a:defRPr sz="1200">
                <a:solidFill>
                  <a:schemeClr val="tx1"/>
                </a:solidFill>
                <a:latin typeface="Arial" pitchFamily="34" charset="0"/>
                <a:ea typeface="ＭＳ Ｐゴシック" pitchFamily="34" charset="-128"/>
              </a:defRPr>
            </a:lvl2pPr>
            <a:lvl3pPr marL="1129970" indent="-225994" eaLnBrk="0" hangingPunct="0">
              <a:spcBef>
                <a:spcPct val="30000"/>
              </a:spcBef>
              <a:defRPr sz="1200">
                <a:solidFill>
                  <a:schemeClr val="tx1"/>
                </a:solidFill>
                <a:latin typeface="Arial" pitchFamily="34" charset="0"/>
                <a:ea typeface="ＭＳ Ｐゴシック" pitchFamily="34" charset="-128"/>
              </a:defRPr>
            </a:lvl3pPr>
            <a:lvl4pPr marL="1581958" indent="-225994" eaLnBrk="0" hangingPunct="0">
              <a:spcBef>
                <a:spcPct val="30000"/>
              </a:spcBef>
              <a:defRPr sz="1200">
                <a:solidFill>
                  <a:schemeClr val="tx1"/>
                </a:solidFill>
                <a:latin typeface="Arial" pitchFamily="34" charset="0"/>
                <a:ea typeface="ＭＳ Ｐゴシック" pitchFamily="34" charset="-128"/>
              </a:defRPr>
            </a:lvl4pPr>
            <a:lvl5pPr marL="2033946" indent="-225994" eaLnBrk="0" hangingPunct="0">
              <a:spcBef>
                <a:spcPct val="30000"/>
              </a:spcBef>
              <a:defRPr sz="1200">
                <a:solidFill>
                  <a:schemeClr val="tx1"/>
                </a:solidFill>
                <a:latin typeface="Arial" pitchFamily="34" charset="0"/>
                <a:ea typeface="ＭＳ Ｐゴシック" pitchFamily="34" charset="-128"/>
              </a:defRPr>
            </a:lvl5pPr>
            <a:lvl6pPr marL="2485934" indent="-225994"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37921" indent="-225994"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89909" indent="-225994"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1897" indent="-225994"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55DFCFB3-F576-4A49-8ABD-1D62750E43EB}" type="slidenum">
              <a:rPr lang="en-US" altLang="en-US" smtClean="0"/>
              <a:pPr eaLnBrk="1" hangingPunct="1">
                <a:spcBef>
                  <a:spcPct val="0"/>
                </a:spcBef>
              </a:pPr>
              <a:t>1</a:t>
            </a:fld>
            <a:endParaRPr lang="en-US" altLang="en-US" smtClean="0"/>
          </a:p>
        </p:txBody>
      </p:sp>
      <p:sp>
        <p:nvSpPr>
          <p:cNvPr id="93187"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98" tIns="45199" rIns="90398" bIns="45199"/>
          <a:lstStyle/>
          <a:p>
            <a:pPr>
              <a:defRPr b="1">
                <a:latin typeface="Arial"/>
                <a:ea typeface="Arial"/>
                <a:cs typeface="Arial"/>
                <a:sym typeface="Arial"/>
              </a:defRPr>
            </a:pPr>
            <a:r>
              <a:rPr lang="en-US" dirty="0" smtClean="0">
                <a:latin typeface="Arial" panose="020B0604020202020204" pitchFamily="34" charset="0"/>
                <a:cs typeface="Arial" panose="020B0604020202020204" pitchFamily="34" charset="0"/>
              </a:rPr>
              <a:t>TRAINER INSTRUCTIONS</a:t>
            </a:r>
          </a:p>
          <a:p>
            <a:pPr>
              <a:defRPr u="sng">
                <a:latin typeface="Arial"/>
                <a:ea typeface="Arial"/>
                <a:cs typeface="Arial"/>
                <a:sym typeface="Arial"/>
              </a:defRPr>
            </a:pPr>
            <a:r>
              <a:rPr lang="en-US" dirty="0" smtClean="0">
                <a:latin typeface="Arial" panose="020B0604020202020204" pitchFamily="34" charset="0"/>
                <a:cs typeface="Arial" panose="020B0604020202020204" pitchFamily="34" charset="0"/>
              </a:rPr>
              <a:t>Welcome!</a:t>
            </a:r>
          </a:p>
          <a:p>
            <a:pPr>
              <a:buSzPct val="100000"/>
              <a:buChar char="•"/>
              <a:defRPr>
                <a:latin typeface="Arial"/>
                <a:ea typeface="Arial"/>
                <a:cs typeface="Arial"/>
                <a:sym typeface="Arial"/>
              </a:defRPr>
            </a:pPr>
            <a:r>
              <a:rPr lang="en-US" dirty="0" smtClean="0">
                <a:latin typeface="Arial" panose="020B0604020202020204" pitchFamily="34" charset="0"/>
                <a:cs typeface="Arial" panose="020B0604020202020204" pitchFamily="34" charset="0"/>
              </a:rPr>
              <a:t>This is a half-day overview on </a:t>
            </a:r>
            <a:r>
              <a:rPr lang="en-US" i="1" dirty="0" smtClean="0">
                <a:latin typeface="Arial" panose="020B0604020202020204" pitchFamily="34" charset="0"/>
                <a:cs typeface="Arial" panose="020B0604020202020204" pitchFamily="34" charset="0"/>
              </a:rPr>
              <a:t>Syringe Access Programs: Models and Interventions </a:t>
            </a:r>
            <a:r>
              <a:rPr lang="en-US" dirty="0" smtClean="0">
                <a:latin typeface="Arial" panose="020B0604020202020204" pitchFamily="34" charset="0"/>
                <a:cs typeface="Arial" panose="020B0604020202020204" pitchFamily="34" charset="0"/>
              </a:rPr>
              <a:t>with a focus on People Who Inject Drugs (PWID)</a:t>
            </a:r>
          </a:p>
          <a:p>
            <a:pPr>
              <a:buSzPct val="100000"/>
              <a:buChar char="•"/>
              <a:defRPr>
                <a:latin typeface="Arial"/>
                <a:ea typeface="Arial"/>
                <a:cs typeface="Arial"/>
                <a:sym typeface="Arial"/>
              </a:defRPr>
            </a:pPr>
            <a:r>
              <a:rPr lang="en-US" dirty="0" smtClean="0">
                <a:latin typeface="Arial" panose="020B0604020202020204" pitchFamily="34" charset="0"/>
                <a:cs typeface="Arial" panose="020B0604020202020204" pitchFamily="34" charset="0"/>
              </a:rPr>
              <a:t>The workshop is 3 hours with one scheduled 15 min break.</a:t>
            </a:r>
          </a:p>
          <a:p>
            <a:pPr>
              <a:defRPr b="1">
                <a:latin typeface="Arial"/>
                <a:ea typeface="Arial"/>
                <a:cs typeface="Arial"/>
                <a:sym typeface="Arial"/>
              </a:defRPr>
            </a:pPr>
            <a:endParaRPr lang="en-US" dirty="0" smtClean="0">
              <a:latin typeface="Arial" panose="020B0604020202020204" pitchFamily="34" charset="0"/>
              <a:cs typeface="Arial" panose="020B0604020202020204" pitchFamily="34" charset="0"/>
            </a:endParaRPr>
          </a:p>
          <a:p>
            <a:pPr>
              <a:defRPr b="1">
                <a:latin typeface="Arial"/>
                <a:ea typeface="Arial"/>
                <a:cs typeface="Arial"/>
                <a:sym typeface="Arial"/>
              </a:defRPr>
            </a:pPr>
            <a:r>
              <a:rPr lang="en-US" dirty="0" smtClean="0">
                <a:latin typeface="Arial" panose="020B0604020202020204" pitchFamily="34" charset="0"/>
                <a:cs typeface="Arial" panose="020B0604020202020204" pitchFamily="34" charset="0"/>
              </a:rPr>
              <a:t>NOTES</a:t>
            </a:r>
          </a:p>
          <a:p>
            <a:pPr marL="171450" indent="-171450">
              <a:buFont typeface="Arial" panose="020B0604020202020204" pitchFamily="34" charset="0"/>
              <a:buChar char="•"/>
              <a:defRPr b="1">
                <a:latin typeface="Arial"/>
                <a:ea typeface="Arial"/>
                <a:cs typeface="Arial"/>
                <a:sym typeface="Arial"/>
              </a:defRPr>
            </a:pPr>
            <a:r>
              <a:rPr lang="en-US" b="0" dirty="0" smtClean="0">
                <a:latin typeface="Arial" panose="020B0604020202020204" pitchFamily="34" charset="0"/>
                <a:cs typeface="Arial" panose="020B0604020202020204" pitchFamily="34" charset="0"/>
              </a:rPr>
              <a:t>Include</a:t>
            </a:r>
            <a:r>
              <a:rPr lang="en-US" b="0" baseline="0" dirty="0" smtClean="0">
                <a:latin typeface="Arial" panose="020B0604020202020204" pitchFamily="34" charset="0"/>
                <a:cs typeface="Arial" panose="020B0604020202020204" pitchFamily="34" charset="0"/>
              </a:rPr>
              <a:t> Introductions if this workshop does not follow another HHRN training that already had an Introductions section.</a:t>
            </a:r>
          </a:p>
          <a:p>
            <a:pPr marL="171450" indent="-171450">
              <a:buFont typeface="Arial" panose="020B0604020202020204" pitchFamily="34" charset="0"/>
              <a:buChar char="•"/>
              <a:defRPr b="1">
                <a:latin typeface="Arial"/>
                <a:ea typeface="Arial"/>
                <a:cs typeface="Arial"/>
                <a:sym typeface="Arial"/>
              </a:defRPr>
            </a:pPr>
            <a:r>
              <a:rPr lang="en-US" b="0" baseline="0" dirty="0" smtClean="0">
                <a:latin typeface="Arial" panose="020B0604020202020204" pitchFamily="34" charset="0"/>
                <a:cs typeface="Arial" panose="020B0604020202020204" pitchFamily="34" charset="0"/>
              </a:rPr>
              <a:t>Introductions are when each workshop participant can share their name and program or agency they work with.</a:t>
            </a:r>
            <a:endParaRPr lang="en-US" b="0"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sz="1200" b="1" dirty="0" smtClean="0"/>
              <a:t>TRAINERS PREP</a:t>
            </a:r>
          </a:p>
          <a:p>
            <a:pPr marL="171450" indent="-171450" eaLnBrk="1" hangingPunct="1">
              <a:spcBef>
                <a:spcPct val="0"/>
              </a:spcBef>
              <a:buFont typeface="Arial" panose="020B0604020202020204" pitchFamily="34" charset="0"/>
              <a:buChar char="•"/>
              <a:defRPr/>
            </a:pPr>
            <a:r>
              <a:rPr lang="en-US" altLang="en-US" sz="1200" dirty="0" smtClean="0"/>
              <a:t>For the video, cut and paste You Tube link below into a web page</a:t>
            </a:r>
          </a:p>
          <a:p>
            <a:pPr marL="171450" indent="-171450" eaLnBrk="1" hangingPunct="1">
              <a:spcBef>
                <a:spcPct val="0"/>
              </a:spcBef>
              <a:buFont typeface="Arial" panose="020B0604020202020204" pitchFamily="34" charset="0"/>
              <a:buChar char="•"/>
              <a:defRPr/>
            </a:pPr>
            <a:r>
              <a:rPr lang="en-US" b="0" i="0" baseline="0" dirty="0" smtClean="0">
                <a:latin typeface="Arial" panose="020B0604020202020204" pitchFamily="34" charset="0"/>
                <a:cs typeface="Arial" panose="020B0604020202020204" pitchFamily="34" charset="0"/>
              </a:rPr>
              <a:t>https://www.youtube.com/watch?v=Q0qcu3F7_BY</a:t>
            </a:r>
          </a:p>
          <a:p>
            <a:pPr marL="171450" indent="-171450" eaLnBrk="1" hangingPunct="1">
              <a:spcBef>
                <a:spcPct val="0"/>
              </a:spcBef>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 Exchange</a:t>
            </a:r>
            <a:r>
              <a:rPr lang="en-US" i="0" dirty="0" smtClean="0">
                <a:latin typeface="Arial" panose="020B0604020202020204" pitchFamily="34" charset="0"/>
                <a:cs typeface="Arial" panose="020B0604020202020204" pitchFamily="34" charset="0"/>
              </a:rPr>
              <a:t> (10 min)</a:t>
            </a:r>
          </a:p>
          <a:p>
            <a:pPr marL="171450" marR="0" indent="-171450"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Trainers should check the most up to date language of the ban and any local legalities around funding using state or city funds as well to give a local context.</a:t>
            </a:r>
            <a:endParaRPr lang="en-US" i="0" dirty="0" smtClean="0">
              <a:latin typeface="Arial" panose="020B0604020202020204" pitchFamily="34" charset="0"/>
              <a:cs typeface="Arial" panose="020B0604020202020204" pitchFamily="34" charset="0"/>
            </a:endParaRPr>
          </a:p>
          <a:p>
            <a:endParaRPr lang="en-US" b="1" u="sng"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400"/>
              </a:spcBef>
              <a:spcAft>
                <a:spcPts val="0"/>
              </a:spcAft>
              <a:buClrTx/>
              <a:buSzTx/>
              <a:buFontTx/>
              <a:buNone/>
              <a:tabLst/>
              <a:defRPr/>
            </a:pPr>
            <a:r>
              <a:rPr lang="en-US" altLang="en-US" sz="1200" b="1" dirty="0" smtClean="0"/>
              <a:t>KEY MESSAGES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This video introduces the history of, and concepts behind, syringe access programs.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Ban on Federal funding for syringe exchange was recently lessened in January 2016 to cover only the purchase of actual syringes. </a:t>
            </a:r>
          </a:p>
          <a:p>
            <a:pPr marL="171450" marR="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ltLang="en-US" i="0" dirty="0" smtClean="0">
                <a:latin typeface="Arial" pitchFamily="34" charset="0"/>
                <a:cs typeface="Arial" pitchFamily="34" charset="0"/>
              </a:rPr>
              <a:t>The</a:t>
            </a:r>
            <a:r>
              <a:rPr lang="en-US" altLang="en-US" i="0" baseline="0" dirty="0" smtClean="0">
                <a:latin typeface="Arial" pitchFamily="34" charset="0"/>
                <a:cs typeface="Arial" pitchFamily="34" charset="0"/>
              </a:rPr>
              <a:t> b</a:t>
            </a:r>
            <a:r>
              <a:rPr lang="en-US" altLang="en-US" i="0" dirty="0" smtClean="0">
                <a:latin typeface="Arial" pitchFamily="34" charset="0"/>
                <a:cs typeface="Arial" pitchFamily="34" charset="0"/>
              </a:rPr>
              <a:t>an on federal money being used to support syringe access</a:t>
            </a:r>
            <a:r>
              <a:rPr lang="en-US" altLang="en-US" i="0" baseline="0" dirty="0" smtClean="0">
                <a:latin typeface="Arial" pitchFamily="34" charset="0"/>
                <a:cs typeface="Arial" pitchFamily="34" charset="0"/>
              </a:rPr>
              <a:t> was p</a:t>
            </a:r>
            <a:r>
              <a:rPr lang="en-US" altLang="en-US" i="0" dirty="0" smtClean="0">
                <a:latin typeface="Arial" pitchFamily="34" charset="0"/>
                <a:cs typeface="Arial" pitchFamily="34" charset="0"/>
              </a:rPr>
              <a:t>ut in place 1988, lifted briefly Dec 2009 but resumed 2010,</a:t>
            </a:r>
            <a:r>
              <a:rPr lang="en-US" altLang="en-US" i="0" baseline="0" dirty="0" smtClean="0">
                <a:latin typeface="Arial" pitchFamily="34" charset="0"/>
                <a:cs typeface="Arial" pitchFamily="34" charset="0"/>
              </a:rPr>
              <a:t> then lessened January 2016 in that no federal monies can purchase the actual syringe but can be spent on labor, for example.</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smtClean="0">
                <a:effectLst/>
                <a:latin typeface="Arial" panose="020B0604020202020204" pitchFamily="34" charset="0"/>
                <a:ea typeface="+mn-ea"/>
                <a:cs typeface="Arial" panose="020B0604020202020204" pitchFamily="34" charset="0"/>
                <a:sym typeface="Calibri"/>
              </a:rPr>
              <a:t>According to an overwhelming body of evidence, needle and syringe services programs not only reduce the spread of HIV and other blood-borne diseases, but also save money, encourage the safe disposal of syringes, minimize the risk of </a:t>
            </a:r>
            <a:r>
              <a:rPr lang="en-US" sz="1200" b="0" i="0" dirty="0" err="1" smtClean="0">
                <a:effectLst/>
                <a:latin typeface="Arial" panose="020B0604020202020204" pitchFamily="34" charset="0"/>
                <a:ea typeface="+mn-ea"/>
                <a:cs typeface="Arial" panose="020B0604020202020204" pitchFamily="34" charset="0"/>
                <a:sym typeface="Calibri"/>
              </a:rPr>
              <a:t>needlestick</a:t>
            </a:r>
            <a:r>
              <a:rPr lang="en-US" sz="1200" b="0" i="0" dirty="0" smtClean="0">
                <a:effectLst/>
                <a:latin typeface="Arial" panose="020B0604020202020204" pitchFamily="34" charset="0"/>
                <a:ea typeface="+mn-ea"/>
                <a:cs typeface="Arial" panose="020B0604020202020204" pitchFamily="34" charset="0"/>
                <a:sym typeface="Calibri"/>
              </a:rPr>
              <a:t> injuries to law enforcement officials, and help give people who inject drugs access to vital drug treatment services. </a:t>
            </a:r>
          </a:p>
          <a:p>
            <a:pPr marL="171450" indent="-171450">
              <a:buFont typeface="Arial" panose="020B0604020202020204" pitchFamily="34" charset="0"/>
              <a:buChar char="•"/>
            </a:pPr>
            <a:r>
              <a:rPr lang="en-US" sz="1200" b="0" i="0" dirty="0" smtClean="0">
                <a:effectLst/>
                <a:latin typeface="Arial" panose="020B0604020202020204" pitchFamily="34" charset="0"/>
                <a:ea typeface="+mn-ea"/>
                <a:cs typeface="Arial" panose="020B0604020202020204" pitchFamily="34" charset="0"/>
                <a:sym typeface="Calibri"/>
              </a:rPr>
              <a:t>In spite of the strong evidence in favor of these cost-effective public health programs, the use of federal funds to support syringe exchange programs has been banned</a:t>
            </a:r>
            <a:r>
              <a:rPr lang="en-US" sz="1200" b="0" i="0" baseline="0" dirty="0" smtClean="0">
                <a:effectLst/>
                <a:latin typeface="Arial" panose="020B0604020202020204" pitchFamily="34" charset="0"/>
                <a:ea typeface="+mn-ea"/>
                <a:cs typeface="Arial" panose="020B0604020202020204" pitchFamily="34" charset="0"/>
                <a:sym typeface="Calibri"/>
              </a:rPr>
              <a:t> during this epidemic</a:t>
            </a:r>
            <a:r>
              <a:rPr lang="en-US" sz="1200" b="0" i="0" dirty="0" smtClean="0">
                <a:effectLst/>
                <a:latin typeface="Arial" panose="020B0604020202020204" pitchFamily="34" charset="0"/>
                <a:ea typeface="+mn-ea"/>
                <a:cs typeface="Arial" panose="020B0604020202020204" pitchFamily="34" charset="0"/>
                <a:sym typeface="Calibri"/>
              </a:rPr>
              <a:t>. </a:t>
            </a:r>
            <a:endParaRPr lang="en-US" baseline="0" dirty="0" smtClean="0">
              <a:latin typeface="Arial" panose="020B0604020202020204" pitchFamily="34" charset="0"/>
              <a:cs typeface="Arial" panose="020B0604020202020204" pitchFamily="34" charset="0"/>
            </a:endParaRPr>
          </a:p>
          <a:p>
            <a:endParaRPr lang="en-US" b="1"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NOTES</a:t>
            </a:r>
          </a:p>
          <a:p>
            <a:r>
              <a:rPr lang="en-US" sz="1200" b="0" i="0" dirty="0" smtClean="0">
                <a:effectLst/>
                <a:latin typeface="Arial" panose="020B0604020202020204" pitchFamily="34" charset="0"/>
                <a:ea typeface="+mn-ea"/>
                <a:cs typeface="Arial" panose="020B0604020202020204" pitchFamily="34" charset="0"/>
                <a:sym typeface="Calibri"/>
              </a:rPr>
              <a:t>Video</a:t>
            </a:r>
            <a:r>
              <a:rPr lang="en-US" sz="1200" b="0" i="0" baseline="0" dirty="0" smtClean="0">
                <a:effectLst/>
                <a:latin typeface="Arial" panose="020B0604020202020204" pitchFamily="34" charset="0"/>
                <a:ea typeface="+mn-ea"/>
                <a:cs typeface="Arial" panose="020B0604020202020204" pitchFamily="34" charset="0"/>
                <a:sym typeface="Calibri"/>
              </a:rPr>
              <a:t> p</a:t>
            </a:r>
            <a:r>
              <a:rPr lang="en-US" sz="1200" b="0" i="0" dirty="0" smtClean="0">
                <a:effectLst/>
                <a:latin typeface="Arial" panose="020B0604020202020204" pitchFamily="34" charset="0"/>
                <a:ea typeface="+mn-ea"/>
                <a:cs typeface="Arial" panose="020B0604020202020204" pitchFamily="34" charset="0"/>
                <a:sym typeface="Calibri"/>
              </a:rPr>
              <a:t>ublished on Feb 13, 2013</a:t>
            </a:r>
          </a:p>
          <a:p>
            <a:pPr marL="0" marR="0" indent="0" defTabSz="914400" eaLnBrk="1" fontAlgn="auto" latinLnBrk="0" hangingPunct="1">
              <a:lnSpc>
                <a:spcPct val="100000"/>
              </a:lnSpc>
              <a:spcBef>
                <a:spcPts val="400"/>
              </a:spcBef>
              <a:spcAft>
                <a:spcPts val="0"/>
              </a:spcAft>
              <a:buClrTx/>
              <a:buSzTx/>
              <a:buFontTx/>
              <a:buNone/>
              <a:tabLst/>
              <a:defRPr/>
            </a:pPr>
            <a:r>
              <a:rPr lang="en-US" sz="1200" b="0" i="0" dirty="0" smtClean="0">
                <a:effectLst/>
                <a:latin typeface="Arial" panose="020B0604020202020204" pitchFamily="34" charset="0"/>
                <a:ea typeface="+mn-ea"/>
                <a:cs typeface="Arial" panose="020B0604020202020204" pitchFamily="34" charset="0"/>
                <a:sym typeface="Calibri"/>
              </a:rPr>
              <a:t>For more information visit amfAR,</a:t>
            </a:r>
            <a:r>
              <a:rPr lang="en-US" sz="1200" b="0" i="0" baseline="0" dirty="0" smtClean="0">
                <a:effectLst/>
                <a:latin typeface="Arial" panose="020B0604020202020204" pitchFamily="34" charset="0"/>
                <a:ea typeface="+mn-ea"/>
                <a:cs typeface="Arial" panose="020B0604020202020204" pitchFamily="34" charset="0"/>
                <a:sym typeface="Calibri"/>
              </a:rPr>
              <a:t> </a:t>
            </a:r>
            <a:r>
              <a:rPr lang="en-US" sz="1200" b="0" i="0" u="none" strike="noStrike" dirty="0" smtClean="0">
                <a:effectLst/>
                <a:latin typeface="Arial" panose="020B0604020202020204" pitchFamily="34" charset="0"/>
                <a:ea typeface="+mn-ea"/>
                <a:cs typeface="Arial" panose="020B0604020202020204" pitchFamily="34" charset="0"/>
                <a:sym typeface="Calibri"/>
                <a:hlinkClick r:id="rId3"/>
              </a:rPr>
              <a:t>http://www.amfar.org/endtheban</a:t>
            </a:r>
            <a:r>
              <a:rPr lang="en-US" sz="1200" b="0" i="0" dirty="0" smtClean="0">
                <a:effectLst/>
                <a:latin typeface="Arial" panose="020B0604020202020204" pitchFamily="34" charset="0"/>
                <a:ea typeface="+mn-ea"/>
                <a:cs typeface="Arial" panose="020B0604020202020204" pitchFamily="34" charset="0"/>
                <a:sym typeface="Calibri"/>
              </a:rPr>
              <a:t/>
            </a:r>
            <a:br>
              <a:rPr lang="en-US" sz="1200" b="0" i="0" dirty="0" smtClean="0">
                <a:effectLst/>
                <a:latin typeface="Arial" panose="020B0604020202020204" pitchFamily="34" charset="0"/>
                <a:ea typeface="+mn-ea"/>
                <a:cs typeface="Arial" panose="020B0604020202020204" pitchFamily="34" charset="0"/>
                <a:sym typeface="Calibri"/>
              </a:rPr>
            </a:br>
            <a:r>
              <a:rPr lang="en-US" sz="1200" b="0" i="0" dirty="0" smtClean="0">
                <a:effectLst/>
                <a:latin typeface="Arial" panose="020B0604020202020204" pitchFamily="34" charset="0"/>
                <a:ea typeface="+mn-ea"/>
                <a:cs typeface="Arial" panose="020B0604020202020204" pitchFamily="34" charset="0"/>
                <a:sym typeface="Calibri"/>
              </a:rPr>
              <a:t>Directed by Naftali </a:t>
            </a:r>
            <a:r>
              <a:rPr lang="en-US" sz="1200" b="0" i="0" dirty="0" err="1" smtClean="0">
                <a:effectLst/>
                <a:latin typeface="Arial" panose="020B0604020202020204" pitchFamily="34" charset="0"/>
                <a:ea typeface="+mn-ea"/>
                <a:cs typeface="Arial" panose="020B0604020202020204" pitchFamily="34" charset="0"/>
                <a:sym typeface="Calibri"/>
              </a:rPr>
              <a:t>Beane</a:t>
            </a:r>
            <a:r>
              <a:rPr lang="en-US" sz="1200" b="0" i="0" dirty="0" smtClean="0">
                <a:effectLst/>
                <a:latin typeface="Arial" panose="020B0604020202020204" pitchFamily="34" charset="0"/>
                <a:ea typeface="+mn-ea"/>
                <a:cs typeface="Arial" panose="020B0604020202020204" pitchFamily="34" charset="0"/>
                <a:sym typeface="Calibri"/>
              </a:rPr>
              <a:t> Rutter</a:t>
            </a:r>
            <a:br>
              <a:rPr lang="en-US" sz="1200" b="0" i="0" dirty="0" smtClean="0">
                <a:effectLst/>
                <a:latin typeface="Arial" panose="020B0604020202020204" pitchFamily="34" charset="0"/>
                <a:ea typeface="+mn-ea"/>
                <a:cs typeface="Arial" panose="020B0604020202020204" pitchFamily="34" charset="0"/>
                <a:sym typeface="Calibri"/>
              </a:rPr>
            </a:br>
            <a:r>
              <a:rPr lang="en-US" sz="1200" b="0" i="0" dirty="0" smtClean="0">
                <a:effectLst/>
                <a:latin typeface="Arial" panose="020B0604020202020204" pitchFamily="34" charset="0"/>
                <a:ea typeface="+mn-ea"/>
                <a:cs typeface="Arial" panose="020B0604020202020204" pitchFamily="34" charset="0"/>
                <a:sym typeface="Calibri"/>
              </a:rPr>
              <a:t>Produced by </a:t>
            </a:r>
            <a:r>
              <a:rPr lang="en-US" sz="1200" b="0" i="0" dirty="0" err="1" smtClean="0">
                <a:effectLst/>
                <a:latin typeface="Arial" panose="020B0604020202020204" pitchFamily="34" charset="0"/>
                <a:ea typeface="+mn-ea"/>
                <a:cs typeface="Arial" panose="020B0604020202020204" pitchFamily="34" charset="0"/>
                <a:sym typeface="Calibri"/>
              </a:rPr>
              <a:t>waterbound</a:t>
            </a:r>
            <a:r>
              <a:rPr lang="en-US" sz="1200" b="0" i="0" dirty="0" smtClean="0">
                <a:effectLst/>
                <a:latin typeface="Arial" panose="020B0604020202020204" pitchFamily="34" charset="0"/>
                <a:ea typeface="+mn-ea"/>
                <a:cs typeface="Arial" panose="020B0604020202020204" pitchFamily="34" charset="0"/>
                <a:sym typeface="Calibri"/>
              </a:rPr>
              <a:t> pictures</a:t>
            </a:r>
          </a:p>
          <a:p>
            <a:r>
              <a:rPr lang="en-US" sz="1200" b="0" i="0" dirty="0" smtClean="0">
                <a:effectLst/>
                <a:latin typeface="Arial" panose="020B0604020202020204" pitchFamily="34" charset="0"/>
                <a:ea typeface="+mn-ea"/>
                <a:cs typeface="Arial" panose="020B0604020202020204" pitchFamily="34" charset="0"/>
                <a:sym typeface="Calibri"/>
              </a:rPr>
              <a:t/>
            </a:r>
            <a:br>
              <a:rPr lang="en-US" sz="1200" b="0" i="0" dirty="0" smtClean="0">
                <a:effectLst/>
                <a:latin typeface="Arial" panose="020B0604020202020204" pitchFamily="34" charset="0"/>
                <a:ea typeface="+mn-ea"/>
                <a:cs typeface="Arial" panose="020B0604020202020204" pitchFamily="34" charset="0"/>
                <a:sym typeface="Calibri"/>
              </a:rPr>
            </a:br>
            <a:r>
              <a:rPr lang="en-US" sz="1200" b="0" i="0" dirty="0" smtClean="0">
                <a:effectLst/>
                <a:latin typeface="Arial" panose="020B0604020202020204" pitchFamily="34" charset="0"/>
                <a:ea typeface="+mn-ea"/>
                <a:cs typeface="Arial" panose="020B0604020202020204" pitchFamily="34" charset="0"/>
                <a:sym typeface="Calibri"/>
              </a:rPr>
              <a:t/>
            </a:r>
            <a:br>
              <a:rPr lang="en-US" sz="1200" b="0" i="0" dirty="0" smtClean="0">
                <a:effectLst/>
                <a:latin typeface="Arial" panose="020B0604020202020204" pitchFamily="34" charset="0"/>
                <a:ea typeface="+mn-ea"/>
                <a:cs typeface="Arial" panose="020B0604020202020204" pitchFamily="34" charset="0"/>
                <a:sym typeface="Calibri"/>
              </a:rPr>
            </a:br>
            <a:r>
              <a:rPr lang="en-US" sz="1200" b="0" i="0" dirty="0" smtClean="0">
                <a:effectLst/>
                <a:latin typeface="Arial" panose="020B0604020202020204" pitchFamily="34" charset="0"/>
                <a:ea typeface="+mn-ea"/>
                <a:cs typeface="Arial" panose="020B0604020202020204" pitchFamily="34" charset="0"/>
                <a:sym typeface="Calibri"/>
              </a:rPr>
              <a:t/>
            </a:r>
            <a:br>
              <a:rPr lang="en-US" sz="1200" b="0" i="0" dirty="0" smtClean="0">
                <a:effectLst/>
                <a:latin typeface="Arial" panose="020B0604020202020204" pitchFamily="34" charset="0"/>
                <a:ea typeface="+mn-ea"/>
                <a:cs typeface="Arial" panose="020B0604020202020204" pitchFamily="34" charset="0"/>
                <a:sym typeface="Calibri"/>
              </a:rPr>
            </a:br>
            <a:endParaRPr lang="en-US" baseline="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1283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lvl1pPr>
              <a:spcBef>
                <a:spcPts val="0"/>
              </a:spcBef>
            </a:lvl1pPr>
          </a:lstStyle>
          <a:p>
            <a:r>
              <a:rPr lang="en-US" b="1" dirty="0" smtClean="0">
                <a:latin typeface="Arial" panose="020B0604020202020204" pitchFamily="34" charset="0"/>
                <a:cs typeface="Arial" panose="020B0604020202020204" pitchFamily="34" charset="0"/>
              </a:rPr>
              <a:t>KEY MESSAGES</a:t>
            </a:r>
          </a:p>
          <a:p>
            <a:r>
              <a:rPr dirty="0" smtClean="0">
                <a:latin typeface="Arial" panose="020B0604020202020204" pitchFamily="34" charset="0"/>
                <a:cs typeface="Arial" panose="020B0604020202020204" pitchFamily="34" charset="0"/>
              </a:rPr>
              <a:t>These </a:t>
            </a:r>
            <a:r>
              <a:rPr dirty="0">
                <a:latin typeface="Arial" panose="020B0604020202020204" pitchFamily="34" charset="0"/>
                <a:cs typeface="Arial" panose="020B0604020202020204" pitchFamily="34" charset="0"/>
              </a:rPr>
              <a:t>are the key issues we are addressing as part of </a:t>
            </a:r>
            <a:r>
              <a:rPr lang="en-US" dirty="0" smtClean="0">
                <a:latin typeface="Arial" panose="020B0604020202020204" pitchFamily="34" charset="0"/>
                <a:cs typeface="Arial" panose="020B0604020202020204" pitchFamily="34" charset="0"/>
              </a:rPr>
              <a:t>s</a:t>
            </a:r>
            <a:r>
              <a:rPr dirty="0" smtClean="0">
                <a:latin typeface="Arial" panose="020B0604020202020204" pitchFamily="34" charset="0"/>
                <a:cs typeface="Arial" panose="020B0604020202020204" pitchFamily="34" charset="0"/>
              </a:rPr>
              <a:t>yringe </a:t>
            </a:r>
            <a:r>
              <a:rPr dirty="0">
                <a:latin typeface="Arial" panose="020B0604020202020204" pitchFamily="34" charset="0"/>
                <a:cs typeface="Arial" panose="020B0604020202020204" pitchFamily="34" charset="0"/>
              </a:rPr>
              <a:t>access </a:t>
            </a:r>
            <a:r>
              <a:rPr dirty="0" smtClean="0">
                <a:latin typeface="Arial" panose="020B0604020202020204" pitchFamily="34" charset="0"/>
                <a:cs typeface="Arial" panose="020B0604020202020204" pitchFamily="34" charset="0"/>
              </a:rPr>
              <a:t>programming</a:t>
            </a:r>
            <a:r>
              <a:rPr lang="en-US"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a:spcBef>
                <a:spcPts val="0"/>
              </a:spcBef>
              <a:defRPr b="1"/>
            </a:pPr>
            <a:r>
              <a:rPr lang="en-US" dirty="0" smtClean="0">
                <a:latin typeface="Arial" panose="020B0604020202020204" pitchFamily="34" charset="0"/>
                <a:cs typeface="Arial" panose="020B0604020202020204" pitchFamily="34" charset="0"/>
              </a:rPr>
              <a:t>KEY MESSAGES</a:t>
            </a:r>
            <a:endParaRPr dirty="0">
              <a:latin typeface="Arial" panose="020B0604020202020204" pitchFamily="34" charset="0"/>
              <a:cs typeface="Arial" panose="020B0604020202020204" pitchFamily="34" charset="0"/>
            </a:endParaRPr>
          </a:p>
          <a:p>
            <a:pPr>
              <a:spcBef>
                <a:spcPts val="0"/>
              </a:spcBef>
              <a:buSzPct val="100000"/>
              <a:buChar char="•"/>
            </a:pPr>
            <a:r>
              <a:rPr dirty="0">
                <a:latin typeface="Arial" panose="020B0604020202020204" pitchFamily="34" charset="0"/>
                <a:cs typeface="Arial" panose="020B0604020202020204" pitchFamily="34" charset="0"/>
              </a:rPr>
              <a:t>Define the need for prevention programs from a harm reduction perspective, contextualizing and defining public health issues for active and former drug users</a:t>
            </a:r>
          </a:p>
          <a:p>
            <a:pPr>
              <a:spcBef>
                <a:spcPts val="0"/>
              </a:spcBef>
              <a:buSzPct val="100000"/>
              <a:buChar char="•"/>
            </a:pPr>
            <a:r>
              <a:rPr dirty="0">
                <a:latin typeface="Arial" panose="020B0604020202020204" pitchFamily="34" charset="0"/>
                <a:cs typeface="Arial" panose="020B0604020202020204" pitchFamily="34" charset="0"/>
              </a:rPr>
              <a:t>Examine the national and local context for prevention programs including legal issue and trends in HIV, HCV, and OD rates.</a:t>
            </a:r>
          </a:p>
          <a:p>
            <a:pPr>
              <a:spcBef>
                <a:spcPts val="0"/>
              </a:spcBef>
              <a:buSzPct val="100000"/>
              <a:buChar char="•"/>
            </a:pPr>
            <a:r>
              <a:rPr dirty="0">
                <a:latin typeface="Arial" panose="020B0604020202020204" pitchFamily="34" charset="0"/>
                <a:cs typeface="Arial" panose="020B0604020202020204" pitchFamily="34" charset="0"/>
              </a:rPr>
              <a:t>Explore the specific benefits of syringe access programs and services from a broad public health stance, as well as from locally relevant issues in their community.</a:t>
            </a:r>
          </a:p>
          <a:p>
            <a:pPr>
              <a:spcBef>
                <a:spcPts val="0"/>
              </a:spcBef>
              <a:buSzPct val="100000"/>
              <a:buChar char="•"/>
            </a:pPr>
            <a:r>
              <a:rPr dirty="0">
                <a:latin typeface="Arial" panose="020B0604020202020204" pitchFamily="34" charset="0"/>
                <a:cs typeface="Arial" panose="020B0604020202020204" pitchFamily="34" charset="0"/>
              </a:rPr>
              <a:t>Understand the functions of different syringe access program models, including effective outreach and engagement models.</a:t>
            </a:r>
          </a:p>
          <a:p>
            <a:pPr>
              <a:spcBef>
                <a:spcPts val="0"/>
              </a:spcBef>
              <a:buSzPct val="100000"/>
              <a:buChar char="•"/>
            </a:pPr>
            <a:r>
              <a:rPr dirty="0">
                <a:latin typeface="Arial" panose="020B0604020202020204" pitchFamily="34" charset="0"/>
                <a:cs typeface="Arial" panose="020B0604020202020204" pitchFamily="34" charset="0"/>
              </a:rPr>
              <a:t>Explore how to use this information to build alliances and partnerships in their communities with other CBOs, law enforcement, and at the policy/advocacy level.</a:t>
            </a:r>
          </a:p>
          <a:p>
            <a:pPr>
              <a:spcBef>
                <a:spcPts val="0"/>
              </a:spcBef>
              <a:buSzPct val="100000"/>
              <a:buChar char="•"/>
            </a:pPr>
            <a:r>
              <a:rPr dirty="0">
                <a:latin typeface="Arial" panose="020B0604020202020204" pitchFamily="34" charset="0"/>
                <a:cs typeface="Arial" panose="020B0604020202020204" pitchFamily="34" charset="0"/>
              </a:rPr>
              <a:t>Understand basic SAP operations, including equipment needs, proper waste disposal, safety issues, and SAP practices relevant to their work as HHRNs.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18798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pPr>
              <a:defRPr b="1"/>
            </a:pP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dirty="0" smtClean="0">
                <a:latin typeface="Arial" panose="020B0604020202020204" pitchFamily="34" charset="0"/>
                <a:ea typeface="ＭＳ Ｐゴシック" pitchFamily="34" charset="-128"/>
              </a:rPr>
              <a:t>KEY MESSAGES</a:t>
            </a:r>
          </a:p>
          <a:p>
            <a:pPr eaLnBrk="1" hangingPunct="1">
              <a:spcBef>
                <a:spcPct val="0"/>
              </a:spcBef>
              <a:defRPr/>
            </a:pPr>
            <a:r>
              <a:rPr lang="en-US" altLang="en-US" dirty="0" smtClean="0">
                <a:latin typeface="Arial" panose="020B0604020202020204" pitchFamily="34" charset="0"/>
                <a:ea typeface="ＭＳ Ｐゴシック" pitchFamily="34" charset="-128"/>
              </a:rPr>
              <a:t>Connection between HIV, Hep</a:t>
            </a:r>
            <a:r>
              <a:rPr lang="en-US" altLang="en-US" baseline="0" dirty="0" smtClean="0">
                <a:latin typeface="Arial" panose="020B0604020202020204" pitchFamily="34" charset="0"/>
                <a:ea typeface="ＭＳ Ｐゴシック" pitchFamily="34" charset="-128"/>
              </a:rPr>
              <a:t> C</a:t>
            </a:r>
            <a:r>
              <a:rPr lang="en-US" altLang="en-US" dirty="0" smtClean="0">
                <a:latin typeface="Arial" panose="020B0604020202020204" pitchFamily="34" charset="0"/>
                <a:ea typeface="ＭＳ Ｐゴシック" pitchFamily="34" charset="-128"/>
              </a:rPr>
              <a:t> and PWIDs</a:t>
            </a:r>
          </a:p>
          <a:p>
            <a:pPr marL="171450" indent="-171450" eaLnBrk="1" hangingPunct="1">
              <a:spcBef>
                <a:spcPct val="0"/>
              </a:spcBef>
              <a:buFont typeface="Arial" panose="020B0604020202020204" pitchFamily="34" charset="0"/>
              <a:buChar char="•"/>
              <a:defRPr/>
            </a:pPr>
            <a:r>
              <a:rPr lang="en-US" altLang="en-US" dirty="0" smtClean="0">
                <a:latin typeface="Arial" panose="020B0604020202020204" pitchFamily="34" charset="0"/>
                <a:ea typeface="ＭＳ Ｐゴシック" pitchFamily="34" charset="-128"/>
              </a:rPr>
              <a:t>The majority of HIV/Hep</a:t>
            </a:r>
            <a:r>
              <a:rPr lang="en-US" altLang="en-US" baseline="0" dirty="0" smtClean="0">
                <a:latin typeface="Arial" panose="020B0604020202020204" pitchFamily="34" charset="0"/>
                <a:ea typeface="ＭＳ Ｐゴシック" pitchFamily="34" charset="-128"/>
              </a:rPr>
              <a:t> C</a:t>
            </a:r>
            <a:r>
              <a:rPr lang="en-US" altLang="en-US" dirty="0" smtClean="0">
                <a:latin typeface="Arial" panose="020B0604020202020204" pitchFamily="34" charset="0"/>
                <a:ea typeface="ＭＳ Ｐゴシック" pitchFamily="34" charset="-128"/>
              </a:rPr>
              <a:t> co-infected people are injection drug users (IDUs).</a:t>
            </a:r>
          </a:p>
          <a:p>
            <a:pPr marL="171450" indent="-171450" eaLnBrk="1" hangingPunct="1">
              <a:spcBef>
                <a:spcPct val="0"/>
              </a:spcBef>
              <a:buFont typeface="Arial" panose="020B0604020202020204" pitchFamily="34" charset="0"/>
              <a:buChar char="•"/>
              <a:defRPr/>
            </a:pPr>
            <a:r>
              <a:rPr lang="en-US" altLang="en-US" dirty="0" smtClean="0">
                <a:latin typeface="Arial" panose="020B0604020202020204" pitchFamily="34" charset="0"/>
                <a:ea typeface="ＭＳ Ｐゴシック" pitchFamily="34" charset="-128"/>
              </a:rPr>
              <a:t>Within 5 years of beginning to inject, 50-80% of IDUs are infected with Hep</a:t>
            </a:r>
            <a:r>
              <a:rPr lang="en-US" altLang="en-US" baseline="0" dirty="0" smtClean="0">
                <a:latin typeface="Arial" panose="020B0604020202020204" pitchFamily="34" charset="0"/>
                <a:ea typeface="ＭＳ Ｐゴシック" pitchFamily="34" charset="-128"/>
              </a:rPr>
              <a:t> C</a:t>
            </a:r>
            <a:r>
              <a:rPr lang="en-US" altLang="en-US" dirty="0" smtClean="0">
                <a:latin typeface="Arial" panose="020B0604020202020204" pitchFamily="34" charset="0"/>
                <a:ea typeface="ＭＳ Ｐゴシック" pitchFamily="34" charset="-128"/>
              </a:rPr>
              <a:t>.</a:t>
            </a:r>
          </a:p>
          <a:p>
            <a:pPr marL="171450" indent="-171450" eaLnBrk="1" hangingPunct="1">
              <a:spcBef>
                <a:spcPct val="0"/>
              </a:spcBef>
              <a:buFont typeface="Arial" panose="020B0604020202020204" pitchFamily="34" charset="0"/>
              <a:buChar char="•"/>
              <a:defRPr/>
            </a:pPr>
            <a:r>
              <a:rPr lang="en-US" altLang="en-US" dirty="0" smtClean="0">
                <a:latin typeface="Arial" panose="020B0604020202020204" pitchFamily="34" charset="0"/>
                <a:ea typeface="ＭＳ Ｐゴシック" pitchFamily="34" charset="-128"/>
              </a:rPr>
              <a:t>It is estimated that 50-90% of IDUs with HIV also have Hep</a:t>
            </a:r>
            <a:r>
              <a:rPr lang="en-US" altLang="en-US" baseline="0" dirty="0" smtClean="0">
                <a:latin typeface="Arial" panose="020B0604020202020204" pitchFamily="34" charset="0"/>
                <a:ea typeface="ＭＳ Ｐゴシック" pitchFamily="34" charset="-128"/>
              </a:rPr>
              <a:t> C</a:t>
            </a:r>
            <a:r>
              <a:rPr lang="en-US" altLang="en-US" dirty="0" smtClean="0">
                <a:latin typeface="Arial" panose="020B0604020202020204" pitchFamily="34" charset="0"/>
                <a:ea typeface="ＭＳ Ｐゴシック" pitchFamily="34" charset="-128"/>
              </a:rPr>
              <a:t>.</a:t>
            </a:r>
          </a:p>
          <a:p>
            <a:pPr eaLnBrk="1" hangingPunct="1">
              <a:spcBef>
                <a:spcPct val="0"/>
              </a:spcBef>
              <a:defRPr/>
            </a:pPr>
            <a:r>
              <a:rPr lang="en-US" altLang="en-US" i="1" dirty="0" smtClean="0">
                <a:latin typeface="Arial" panose="020B0604020202020204" pitchFamily="34" charset="0"/>
                <a:ea typeface="ＭＳ Ｐゴシック" pitchFamily="34" charset="-128"/>
              </a:rPr>
              <a:t>http://www.cdc.gov/hepatitis/Populations/PDFs/HIVandHep-FactSheet.pdf</a:t>
            </a:r>
          </a:p>
          <a:p>
            <a:endParaRPr lang="en-US" dirty="0"/>
          </a:p>
        </p:txBody>
      </p:sp>
    </p:spTree>
    <p:extLst>
      <p:ext uri="{BB962C8B-B14F-4D97-AF65-F5344CB8AC3E}">
        <p14:creationId xmlns:p14="http://schemas.microsoft.com/office/powerpoint/2010/main" xmlns="" val="4139462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pPr>
              <a:spcBef>
                <a:spcPts val="0"/>
              </a:spcBef>
              <a:defRPr b="1">
                <a:latin typeface="Times New Roman"/>
                <a:ea typeface="Times New Roman"/>
                <a:cs typeface="Times New Roman"/>
                <a:sym typeface="Times New Roman"/>
              </a:defRPr>
            </a:pPr>
            <a:r>
              <a:rPr sz="1200" dirty="0" smtClean="0">
                <a:latin typeface="Arial" panose="020B0604020202020204" pitchFamily="34" charset="0"/>
                <a:cs typeface="Arial" panose="020B0604020202020204" pitchFamily="34" charset="0"/>
              </a:rPr>
              <a:t>KEY MESS</a:t>
            </a:r>
            <a:r>
              <a:rPr lang="en-US" sz="1200" dirty="0" smtClean="0">
                <a:latin typeface="Arial" panose="020B0604020202020204" pitchFamily="34" charset="0"/>
                <a:cs typeface="Arial" panose="020B0604020202020204" pitchFamily="34" charset="0"/>
              </a:rPr>
              <a:t>AGES</a:t>
            </a:r>
            <a:endParaRPr sz="1200" dirty="0">
              <a:latin typeface="Arial" panose="020B0604020202020204" pitchFamily="34" charset="0"/>
              <a:ea typeface="Tahoma"/>
              <a:cs typeface="Arial" panose="020B0604020202020204" pitchFamily="34" charset="0"/>
              <a:sym typeface="Tahoma"/>
            </a:endParaRPr>
          </a:p>
          <a:p>
            <a:pPr marL="0" marR="0" indent="0" defTabSz="914400" eaLnBrk="1" fontAlgn="auto" latinLnBrk="0" hangingPunct="1">
              <a:lnSpc>
                <a:spcPct val="100000"/>
              </a:lnSpc>
              <a:spcBef>
                <a:spcPts val="0"/>
              </a:spcBef>
              <a:spcAft>
                <a:spcPts val="0"/>
              </a:spcAft>
              <a:buClrTx/>
              <a:buSzTx/>
              <a:buFontTx/>
              <a:buNone/>
              <a:tabLst/>
              <a:defRPr u="sng">
                <a:latin typeface="Tahoma"/>
                <a:ea typeface="Tahoma"/>
                <a:cs typeface="Tahoma"/>
                <a:sym typeface="Tahoma"/>
              </a:defRPr>
            </a:pPr>
            <a:r>
              <a:rPr lang="en-US" sz="1200" u="none" dirty="0" smtClean="0">
                <a:latin typeface="Arial" panose="020B0604020202020204" pitchFamily="34" charset="0"/>
                <a:cs typeface="Arial" panose="020B0604020202020204" pitchFamily="34" charset="0"/>
              </a:rPr>
              <a:t>If you are HIV-positive, getting treated for Hep</a:t>
            </a:r>
            <a:r>
              <a:rPr lang="en-US" sz="1200" u="none" baseline="0" dirty="0" smtClean="0">
                <a:latin typeface="Arial" panose="020B0604020202020204" pitchFamily="34" charset="0"/>
                <a:cs typeface="Arial" panose="020B0604020202020204" pitchFamily="34" charset="0"/>
              </a:rPr>
              <a:t> C</a:t>
            </a:r>
            <a:r>
              <a:rPr lang="en-US" sz="1200" u="none" dirty="0" smtClean="0">
                <a:latin typeface="Arial" panose="020B0604020202020204" pitchFamily="34" charset="0"/>
                <a:cs typeface="Arial" panose="020B0604020202020204" pitchFamily="34" charset="0"/>
              </a:rPr>
              <a:t> can improve your overall health, make your HIV medications more effective, and increase your HIV treatment options.</a:t>
            </a:r>
          </a:p>
          <a:p>
            <a:pPr>
              <a:spcBef>
                <a:spcPts val="0"/>
              </a:spcBef>
              <a:defRPr u="sng">
                <a:latin typeface="Tahoma"/>
                <a:ea typeface="Tahoma"/>
                <a:cs typeface="Tahoma"/>
                <a:sym typeface="Tahoma"/>
              </a:defRPr>
            </a:pPr>
            <a:r>
              <a:rPr sz="1200" b="1" u="none" dirty="0" smtClean="0">
                <a:latin typeface="Arial" panose="020B0604020202020204" pitchFamily="34" charset="0"/>
                <a:cs typeface="Arial" panose="020B0604020202020204" pitchFamily="34" charset="0"/>
              </a:rPr>
              <a:t>HIV </a:t>
            </a:r>
            <a:r>
              <a:rPr sz="1200" b="1" u="none" dirty="0">
                <a:latin typeface="Arial" panose="020B0604020202020204" pitchFamily="34" charset="0"/>
                <a:cs typeface="Arial" panose="020B0604020202020204" pitchFamily="34" charset="0"/>
              </a:rPr>
              <a:t>can accelerate HCV disease progression</a:t>
            </a:r>
          </a:p>
          <a:p>
            <a:pPr>
              <a:spcBef>
                <a:spcPts val="0"/>
              </a:spcBef>
              <a:buSzPct val="100000"/>
              <a:buChar char="•"/>
              <a:defRPr>
                <a:latin typeface="Tahoma"/>
                <a:ea typeface="Tahoma"/>
                <a:cs typeface="Tahoma"/>
                <a:sym typeface="Tahoma"/>
              </a:defRPr>
            </a:pPr>
            <a:r>
              <a:rPr sz="1200" dirty="0">
                <a:latin typeface="Arial" panose="020B0604020202020204" pitchFamily="34" charset="0"/>
                <a:cs typeface="Arial" panose="020B0604020202020204" pitchFamily="34" charset="0"/>
              </a:rPr>
              <a:t>Liver damage can be more serious and can advance more quickly (ex: immune response, duration of infection). </a:t>
            </a:r>
          </a:p>
          <a:p>
            <a:pPr>
              <a:spcBef>
                <a:spcPts val="0"/>
              </a:spcBef>
              <a:defRPr u="sng">
                <a:latin typeface="Tahoma"/>
                <a:ea typeface="Tahoma"/>
                <a:cs typeface="Tahoma"/>
                <a:sym typeface="Tahoma"/>
              </a:defRPr>
            </a:pPr>
            <a:r>
              <a:rPr sz="1200" b="1" u="none" dirty="0">
                <a:latin typeface="Arial" panose="020B0604020202020204" pitchFamily="34" charset="0"/>
                <a:cs typeface="Arial" panose="020B0604020202020204" pitchFamily="34" charset="0"/>
              </a:rPr>
              <a:t>Co-infected people w &lt;200 CD4 cells are at greatest risk for serious liver damage.</a:t>
            </a:r>
          </a:p>
          <a:p>
            <a:pPr>
              <a:spcBef>
                <a:spcPts val="0"/>
              </a:spcBef>
              <a:buSzPct val="100000"/>
              <a:buChar char="•"/>
              <a:defRPr>
                <a:latin typeface="Tahoma"/>
                <a:ea typeface="Tahoma"/>
                <a:cs typeface="Tahoma"/>
                <a:sym typeface="Tahoma"/>
              </a:defRPr>
            </a:pPr>
            <a:r>
              <a:rPr sz="1200" dirty="0">
                <a:latin typeface="Arial" panose="020B0604020202020204" pitchFamily="34" charset="0"/>
                <a:cs typeface="Arial" panose="020B0604020202020204" pitchFamily="34" charset="0"/>
              </a:rPr>
              <a:t>Hep C added to the list of CDC list of AIDS-related complications in 2000. </a:t>
            </a:r>
          </a:p>
          <a:p>
            <a:pPr>
              <a:spcBef>
                <a:spcPts val="0"/>
              </a:spcBef>
              <a:defRPr u="sng">
                <a:latin typeface="Tahoma"/>
                <a:ea typeface="Tahoma"/>
                <a:cs typeface="Tahoma"/>
                <a:sym typeface="Tahoma"/>
              </a:defRPr>
            </a:pPr>
            <a:r>
              <a:rPr sz="1200" b="1" u="none" dirty="0">
                <a:latin typeface="Arial" panose="020B0604020202020204" pitchFamily="34" charset="0"/>
                <a:cs typeface="Arial" panose="020B0604020202020204" pitchFamily="34" charset="0"/>
              </a:rPr>
              <a:t>Liver damage can make it harder to tolerate certain HIV drugs,</a:t>
            </a:r>
          </a:p>
          <a:p>
            <a:pPr>
              <a:spcBef>
                <a:spcPts val="0"/>
              </a:spcBef>
              <a:buSzPct val="100000"/>
              <a:buChar char="•"/>
              <a:defRPr>
                <a:latin typeface="Tahoma"/>
                <a:ea typeface="Tahoma"/>
                <a:cs typeface="Tahoma"/>
                <a:sym typeface="Tahoma"/>
              </a:defRPr>
            </a:pPr>
            <a:r>
              <a:rPr sz="1200" dirty="0">
                <a:latin typeface="Arial" panose="020B0604020202020204" pitchFamily="34" charset="0"/>
                <a:cs typeface="Arial" panose="020B0604020202020204" pitchFamily="34" charset="0"/>
              </a:rPr>
              <a:t>Which may result in </a:t>
            </a:r>
            <a:r>
              <a:rPr sz="1200" dirty="0" err="1">
                <a:latin typeface="Arial" panose="020B0604020202020204" pitchFamily="34" charset="0"/>
                <a:cs typeface="Arial" panose="020B0604020202020204" pitchFamily="34" charset="0"/>
              </a:rPr>
              <a:t>hepatoxicity</a:t>
            </a:r>
            <a:r>
              <a:rPr sz="1200" dirty="0">
                <a:latin typeface="Arial" panose="020B0604020202020204" pitchFamily="34" charset="0"/>
                <a:cs typeface="Arial" panose="020B0604020202020204" pitchFamily="34" charset="0"/>
              </a:rPr>
              <a:t> (damage to the liver caused by a medicine, chemical, or herbal or dietary supplement</a:t>
            </a:r>
            <a:r>
              <a:rPr sz="1200" dirty="0" smtClean="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a:spcBef>
                <a:spcPts val="0"/>
              </a:spcBef>
              <a:defRPr u="sng">
                <a:latin typeface="Tahoma"/>
                <a:ea typeface="Tahoma"/>
                <a:cs typeface="Tahoma"/>
                <a:sym typeface="Tahoma"/>
              </a:defRPr>
            </a:pPr>
            <a:r>
              <a:rPr sz="1200" b="1" u="none" dirty="0" err="1">
                <a:latin typeface="Arial" panose="020B0604020202020204" pitchFamily="34" charset="0"/>
                <a:cs typeface="Arial" panose="020B0604020202020204" pitchFamily="34" charset="0"/>
              </a:rPr>
              <a:t>Tx</a:t>
            </a:r>
            <a:r>
              <a:rPr sz="1200" b="1" u="none" dirty="0">
                <a:latin typeface="Arial" panose="020B0604020202020204" pitchFamily="34" charset="0"/>
                <a:cs typeface="Arial" panose="020B0604020202020204" pitchFamily="34" charset="0"/>
              </a:rPr>
              <a:t> Options</a:t>
            </a:r>
          </a:p>
          <a:p>
            <a:pPr>
              <a:spcBef>
                <a:spcPts val="0"/>
              </a:spcBef>
              <a:buSzPct val="100000"/>
              <a:buChar char="•"/>
              <a:defRPr>
                <a:latin typeface="Tahoma"/>
                <a:ea typeface="Tahoma"/>
                <a:cs typeface="Tahoma"/>
                <a:sym typeface="Tahoma"/>
              </a:defRPr>
            </a:pPr>
            <a:r>
              <a:rPr sz="1200" dirty="0">
                <a:latin typeface="Arial" panose="020B0604020202020204" pitchFamily="34" charset="0"/>
                <a:cs typeface="Arial" panose="020B0604020202020204" pitchFamily="34" charset="0"/>
              </a:rPr>
              <a:t>Treating HCV before starting ARV therapy can reduce risk of liver toxicity from HIV medication</a:t>
            </a:r>
          </a:p>
          <a:p>
            <a:pPr>
              <a:spcBef>
                <a:spcPts val="0"/>
              </a:spcBef>
              <a:buSzPct val="100000"/>
              <a:buChar char="•"/>
              <a:defRPr>
                <a:latin typeface="Tahoma"/>
                <a:ea typeface="Tahoma"/>
                <a:cs typeface="Tahoma"/>
                <a:sym typeface="Tahoma"/>
              </a:defRPr>
            </a:pPr>
            <a:r>
              <a:rPr sz="1200" dirty="0">
                <a:latin typeface="Arial" panose="020B0604020202020204" pitchFamily="34" charset="0"/>
                <a:cs typeface="Arial" panose="020B0604020202020204" pitchFamily="34" charset="0"/>
              </a:rPr>
              <a:t>Newer HCV drugs are more effective and easier to tolerate</a:t>
            </a:r>
          </a:p>
          <a:p>
            <a:pPr>
              <a:spcBef>
                <a:spcPts val="0"/>
              </a:spcBef>
              <a:buSzPct val="100000"/>
              <a:buChar char="•"/>
              <a:defRPr>
                <a:latin typeface="Tahoma"/>
                <a:ea typeface="Tahoma"/>
                <a:cs typeface="Tahoma"/>
                <a:sym typeface="Tahoma"/>
              </a:defRPr>
            </a:pPr>
            <a:r>
              <a:rPr sz="1200" dirty="0">
                <a:latin typeface="Arial" panose="020B0604020202020204" pitchFamily="34" charset="0"/>
                <a:cs typeface="Arial" panose="020B0604020202020204" pitchFamily="34" charset="0"/>
              </a:rPr>
              <a:t>Many wish to get HIV “under control” first with ARV medications, then move forward with HCV treatment.   </a:t>
            </a:r>
          </a:p>
          <a:p>
            <a:pPr>
              <a:spcBef>
                <a:spcPts val="0"/>
              </a:spcBef>
              <a:buSzPct val="100000"/>
              <a:buChar char="•"/>
              <a:defRPr>
                <a:latin typeface="Tahoma"/>
                <a:ea typeface="Tahoma"/>
                <a:cs typeface="Tahoma"/>
                <a:sym typeface="Tahoma"/>
              </a:defRPr>
            </a:pPr>
            <a:r>
              <a:rPr sz="1200" dirty="0">
                <a:latin typeface="Arial" panose="020B0604020202020204" pitchFamily="34" charset="0"/>
                <a:cs typeface="Arial" panose="020B0604020202020204" pitchFamily="34" charset="0"/>
              </a:rPr>
              <a:t>Treatment options are a personal choice that need to be made in partnership with their doctor, and based on individual factors and circumstance.</a:t>
            </a:r>
          </a:p>
          <a:p>
            <a:pPr>
              <a:spcBef>
                <a:spcPts val="0"/>
              </a:spcBef>
              <a:defRPr b="1"/>
            </a:pPr>
            <a:endParaRPr sz="1200" dirty="0">
              <a:latin typeface="Arial" panose="020B0604020202020204" pitchFamily="34" charset="0"/>
              <a:cs typeface="Arial" panose="020B0604020202020204" pitchFamily="34" charset="0"/>
            </a:endParaRPr>
          </a:p>
          <a:p>
            <a:pPr>
              <a:spcBef>
                <a:spcPts val="0"/>
              </a:spcBef>
              <a:defRPr sz="700" b="1"/>
            </a:pP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pPr>
              <a:spcBef>
                <a:spcPts val="0"/>
              </a:spcBef>
            </a:pP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pPr>
              <a:defRPr b="1"/>
            </a:pPr>
            <a:r>
              <a:rPr sz="1200" dirty="0">
                <a:latin typeface="Arial" panose="020B0604020202020204" pitchFamily="34" charset="0"/>
                <a:cs typeface="Arial" panose="020B0604020202020204" pitchFamily="34" charset="0"/>
              </a:rPr>
              <a:t>TRAINER </a:t>
            </a:r>
            <a:r>
              <a:rPr sz="1200" dirty="0" smtClean="0">
                <a:latin typeface="Arial" panose="020B0604020202020204" pitchFamily="34" charset="0"/>
                <a:cs typeface="Arial" panose="020B0604020202020204" pitchFamily="34" charset="0"/>
              </a:rPr>
              <a:t>INSTRUCTIONS</a:t>
            </a:r>
            <a:endParaRPr sz="1200" dirty="0">
              <a:latin typeface="Arial" panose="020B0604020202020204" pitchFamily="34" charset="0"/>
              <a:cs typeface="Arial" panose="020B0604020202020204" pitchFamily="34" charset="0"/>
            </a:endParaRPr>
          </a:p>
          <a:p>
            <a:r>
              <a:rPr sz="1200" dirty="0">
                <a:latin typeface="Arial" panose="020B0604020202020204" pitchFamily="34" charset="0"/>
                <a:cs typeface="Arial" panose="020B0604020202020204" pitchFamily="34" charset="0"/>
              </a:rPr>
              <a:t>Use as many local statistics as possible, to make the training relevant to the geographic area you are providing this training.  Local statistics can be found through state or city health department websites.</a:t>
            </a:r>
          </a:p>
          <a:p>
            <a:pPr>
              <a:defRPr b="1"/>
            </a:pPr>
            <a:endParaRPr sz="1200" dirty="0">
              <a:latin typeface="Arial" panose="020B0604020202020204" pitchFamily="34" charset="0"/>
              <a:cs typeface="Arial" panose="020B0604020202020204" pitchFamily="34" charset="0"/>
            </a:endParaRPr>
          </a:p>
          <a:p>
            <a:pPr>
              <a:defRPr b="1"/>
            </a:pPr>
            <a:r>
              <a:rPr sz="1200" dirty="0">
                <a:latin typeface="Arial" panose="020B0604020202020204" pitchFamily="34" charset="0"/>
                <a:cs typeface="Arial" panose="020B0604020202020204" pitchFamily="34" charset="0"/>
              </a:rPr>
              <a:t>KEY </a:t>
            </a:r>
            <a:r>
              <a:rPr sz="1200" dirty="0" smtClean="0">
                <a:latin typeface="Arial" panose="020B0604020202020204" pitchFamily="34" charset="0"/>
                <a:cs typeface="Arial" panose="020B0604020202020204" pitchFamily="34" charset="0"/>
              </a:rPr>
              <a:t>MESSAGES</a:t>
            </a:r>
            <a:endParaRPr sz="1200" dirty="0">
              <a:latin typeface="Arial" panose="020B0604020202020204" pitchFamily="34" charset="0"/>
              <a:cs typeface="Arial" panose="020B0604020202020204" pitchFamily="34" charset="0"/>
            </a:endParaRPr>
          </a:p>
          <a:p>
            <a:pPr>
              <a:buSzPct val="100000"/>
              <a:buChar char="•"/>
            </a:pPr>
            <a:r>
              <a:rPr sz="1200" dirty="0">
                <a:latin typeface="Arial" panose="020B0604020202020204" pitchFamily="34" charset="0"/>
                <a:cs typeface="Arial" panose="020B0604020202020204" pitchFamily="34" charset="0"/>
              </a:rPr>
              <a:t>Opioid Overdoses are classified by medical examiners/corners as “Unintentional drug poisoning deaths”. </a:t>
            </a:r>
          </a:p>
          <a:p>
            <a:pPr>
              <a:buSzPct val="100000"/>
              <a:buChar char="•"/>
            </a:pPr>
            <a:r>
              <a:rPr sz="1200" dirty="0">
                <a:latin typeface="Arial" panose="020B0604020202020204" pitchFamily="34" charset="0"/>
                <a:cs typeface="Arial" panose="020B0604020202020204" pitchFamily="34" charset="0"/>
              </a:rPr>
              <a:t>In a period of less then 10 years the numbers of unintentional/accidental drug poisoning DEATHS have at least tripled. </a:t>
            </a:r>
          </a:p>
          <a:p>
            <a:pPr>
              <a:buSzPct val="100000"/>
              <a:buChar char="•"/>
            </a:pPr>
            <a:r>
              <a:rPr sz="1200" dirty="0">
                <a:latin typeface="Arial" panose="020B0604020202020204" pitchFamily="34" charset="0"/>
                <a:cs typeface="Arial" panose="020B0604020202020204" pitchFamily="34" charset="0"/>
              </a:rPr>
              <a:t>In the past, vehicle accidents were the leading cause of accidental deaths, however now overdose is. </a:t>
            </a:r>
          </a:p>
          <a:p>
            <a:endParaRPr sz="1200" dirty="0">
              <a:latin typeface="Arial" panose="020B0604020202020204" pitchFamily="34" charset="0"/>
              <a:cs typeface="Arial" panose="020B0604020202020204" pitchFamily="34" charset="0"/>
            </a:endParaRPr>
          </a:p>
          <a:p>
            <a:r>
              <a:rPr sz="1200" dirty="0">
                <a:latin typeface="Arial" panose="020B0604020202020204" pitchFamily="34" charset="0"/>
                <a:cs typeface="Arial" panose="020B0604020202020204" pitchFamily="34" charset="0"/>
              </a:rPr>
              <a:t>Although overdoses from opiates are increasing, </a:t>
            </a:r>
            <a:r>
              <a:rPr sz="1200" u="sng" dirty="0">
                <a:latin typeface="Arial" panose="020B0604020202020204" pitchFamily="34" charset="0"/>
                <a:cs typeface="Arial" panose="020B0604020202020204" pitchFamily="34" charset="0"/>
              </a:rPr>
              <a:t>not all overdoses are fatal</a:t>
            </a:r>
            <a:r>
              <a:rPr sz="1200" dirty="0">
                <a:latin typeface="Arial" panose="020B0604020202020204" pitchFamily="34" charset="0"/>
                <a:cs typeface="Arial" panose="020B0604020202020204" pitchFamily="34" charset="0"/>
              </a:rPr>
              <a:t>.  </a:t>
            </a:r>
          </a:p>
          <a:p>
            <a:pPr>
              <a:lnSpc>
                <a:spcPct val="90000"/>
              </a:lnSpc>
              <a:buSzPct val="100000"/>
              <a:buChar char="•"/>
            </a:pPr>
            <a:r>
              <a:rPr sz="1200" dirty="0">
                <a:latin typeface="Arial" panose="020B0604020202020204" pitchFamily="34" charset="0"/>
                <a:cs typeface="Arial" panose="020B0604020202020204" pitchFamily="34" charset="0"/>
              </a:rPr>
              <a:t>Unintentional drug overdose deaths nationwide: 1999 (12,186) </a:t>
            </a:r>
            <a:r>
              <a:rPr sz="1200" dirty="0">
                <a:latin typeface="Arial" panose="020B0604020202020204" pitchFamily="34" charset="0"/>
                <a:ea typeface="Wingdings"/>
                <a:cs typeface="Arial" panose="020B0604020202020204" pitchFamily="34" charset="0"/>
                <a:sym typeface="Wingdings"/>
              </a:rPr>
              <a:t> </a:t>
            </a:r>
            <a:r>
              <a:rPr sz="1200" dirty="0">
                <a:latin typeface="Arial" panose="020B0604020202020204" pitchFamily="34" charset="0"/>
                <a:cs typeface="Arial" panose="020B0604020202020204" pitchFamily="34" charset="0"/>
              </a:rPr>
              <a:t>2013 (43,982)</a:t>
            </a:r>
          </a:p>
          <a:p>
            <a:pPr>
              <a:lnSpc>
                <a:spcPct val="90000"/>
              </a:lnSpc>
              <a:buSzPct val="100000"/>
              <a:buChar char="•"/>
            </a:pPr>
            <a:r>
              <a:rPr sz="1200" dirty="0">
                <a:latin typeface="Arial" panose="020B0604020202020204" pitchFamily="34" charset="0"/>
                <a:cs typeface="Arial" panose="020B0604020202020204" pitchFamily="34" charset="0"/>
              </a:rPr>
              <a:t>Of the 43,982 deaths in 2013, 22,767 deaths were related to pharmaceutical overdoses. </a:t>
            </a:r>
          </a:p>
          <a:p>
            <a:pPr>
              <a:lnSpc>
                <a:spcPct val="90000"/>
              </a:lnSpc>
              <a:buSzPct val="100000"/>
              <a:buChar char="•"/>
            </a:pPr>
            <a:r>
              <a:rPr sz="1200" dirty="0">
                <a:latin typeface="Arial" panose="020B0604020202020204" pitchFamily="34" charset="0"/>
                <a:cs typeface="Arial" panose="020B0604020202020204" pitchFamily="34" charset="0"/>
              </a:rPr>
              <a:t>71.3% involved opioid analgesics (also called opioid pain relievers or prescription painkillers)</a:t>
            </a:r>
          </a:p>
          <a:p>
            <a:pPr>
              <a:lnSpc>
                <a:spcPct val="90000"/>
              </a:lnSpc>
              <a:buSzPct val="100000"/>
              <a:buChar char="•"/>
            </a:pPr>
            <a:r>
              <a:rPr sz="1200" dirty="0">
                <a:latin typeface="Arial" panose="020B0604020202020204" pitchFamily="34" charset="0"/>
                <a:cs typeface="Arial" panose="020B0604020202020204" pitchFamily="34" charset="0"/>
              </a:rPr>
              <a:t>Drug overdose is now the leading cause of accidental death, now surpassing motor vehicle accidents</a:t>
            </a:r>
            <a:r>
              <a:rPr sz="1200" dirty="0" smtClean="0">
                <a:latin typeface="Arial" panose="020B0604020202020204" pitchFamily="34" charset="0"/>
                <a:cs typeface="Arial" panose="020B0604020202020204" pitchFamily="34" charset="0"/>
              </a:rPr>
              <a:t>.</a:t>
            </a:r>
            <a:endParaRPr lang="en-US" sz="1200" dirty="0" smtClean="0">
              <a:latin typeface="Arial" panose="020B0604020202020204" pitchFamily="34" charset="0"/>
              <a:cs typeface="Arial" panose="020B0604020202020204" pitchFamily="34" charset="0"/>
            </a:endParaRPr>
          </a:p>
          <a:p>
            <a:pPr marL="0" marR="0" lvl="0" indent="0" algn="l" defTabSz="914400" eaLnBrk="1" fontAlgn="auto" latinLnBrk="0" hangingPunct="1">
              <a:lnSpc>
                <a:spcPct val="90000"/>
              </a:lnSpc>
              <a:spcBef>
                <a:spcPts val="400"/>
              </a:spcBef>
              <a:spcAft>
                <a:spcPts val="0"/>
              </a:spcAft>
              <a:buClrTx/>
              <a:buSzTx/>
              <a:buFontTx/>
              <a:buNone/>
              <a:tabLst/>
              <a:defRPr i="1"/>
            </a:pPr>
            <a:endParaRPr lang="en-US" sz="1200" dirty="0" smtClean="0">
              <a:latin typeface="Arial" panose="020B0604020202020204" pitchFamily="34" charset="0"/>
              <a:cs typeface="Arial" panose="020B0604020202020204" pitchFamily="34" charset="0"/>
            </a:endParaRPr>
          </a:p>
          <a:p>
            <a:pPr marL="0" marR="0" lvl="0" indent="0" algn="l" defTabSz="914400" eaLnBrk="1" fontAlgn="auto" latinLnBrk="0" hangingPunct="1">
              <a:lnSpc>
                <a:spcPct val="90000"/>
              </a:lnSpc>
              <a:spcBef>
                <a:spcPts val="400"/>
              </a:spcBef>
              <a:spcAft>
                <a:spcPts val="0"/>
              </a:spcAft>
              <a:buClrTx/>
              <a:buSzTx/>
              <a:buFontTx/>
              <a:buNone/>
              <a:tabLst/>
              <a:defRPr i="1"/>
            </a:pPr>
            <a:r>
              <a:rPr lang="en-US" sz="1200" b="1" i="0" dirty="0" smtClean="0">
                <a:latin typeface="Arial" panose="020B0604020202020204" pitchFamily="34" charset="0"/>
                <a:cs typeface="Arial" panose="020B0604020202020204" pitchFamily="34" charset="0"/>
              </a:rPr>
              <a:t>NOTES</a:t>
            </a:r>
          </a:p>
          <a:p>
            <a:pPr marL="0" lvl="0" indent="0" algn="l">
              <a:lnSpc>
                <a:spcPct val="90000"/>
              </a:lnSpc>
              <a:buFontTx/>
              <a:buNone/>
              <a:defRPr i="1"/>
            </a:pPr>
            <a:r>
              <a:rPr lang="en-US" sz="1200" dirty="0" smtClean="0">
                <a:latin typeface="Arial" panose="020B0604020202020204" pitchFamily="34" charset="0"/>
                <a:cs typeface="Arial" panose="020B0604020202020204" pitchFamily="34" charset="0"/>
              </a:rPr>
              <a:t>Centers for Disease Control and Prevention.</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National Vital Statistics System mortality data.</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(2015).</a:t>
            </a:r>
          </a:p>
          <a:p>
            <a:pPr>
              <a:lnSpc>
                <a:spcPct val="90000"/>
              </a:lnSpc>
              <a:buSzPct val="100000"/>
              <a:buChar char="•"/>
            </a:pPr>
            <a:endParaRPr sz="1200" dirty="0">
              <a:latin typeface="Arial" panose="020B0604020202020204" pitchFamily="34" charset="0"/>
              <a:cs typeface="Arial" panose="020B0604020202020204" pitchFamily="34" charset="0"/>
            </a:endParaRPr>
          </a:p>
          <a:p>
            <a:pPr lvl="0" indent="457200">
              <a:lnSpc>
                <a:spcPct val="90000"/>
              </a:lnSpc>
              <a:defRPr i="1"/>
            </a:pPr>
            <a:endParaRPr lang="en-US" sz="1200" dirty="0" smtClean="0">
              <a:latin typeface="Arial" panose="020B0604020202020204" pitchFamily="34" charset="0"/>
              <a:cs typeface="Arial" panose="020B0604020202020204" pitchFamily="34" charset="0"/>
            </a:endParaRPr>
          </a:p>
          <a:p>
            <a:pPr lvl="0" indent="457200" algn="l">
              <a:lnSpc>
                <a:spcPct val="90000"/>
              </a:lnSpc>
              <a:defRPr i="1"/>
            </a:pPr>
            <a:endParaRPr lang="en-US" sz="1200"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pPr defTabSz="923925">
              <a:spcBef>
                <a:spcPts val="0"/>
              </a:spcBef>
              <a:defRPr>
                <a:latin typeface="Times New Roman"/>
                <a:ea typeface="Times New Roman"/>
                <a:cs typeface="Times New Roman"/>
                <a:sym typeface="Times New Roman"/>
              </a:defRPr>
            </a:pPr>
            <a:r>
              <a:rPr lang="en-US" b="1" dirty="0" smtClean="0">
                <a:latin typeface="Arial" panose="020B0604020202020204" pitchFamily="34" charset="0"/>
                <a:cs typeface="Arial" panose="020B0604020202020204" pitchFamily="34" charset="0"/>
              </a:rPr>
              <a:t>KEY</a:t>
            </a:r>
            <a:r>
              <a:rPr lang="en-US" b="1" baseline="0" dirty="0" smtClean="0">
                <a:latin typeface="Arial" panose="020B0604020202020204" pitchFamily="34" charset="0"/>
                <a:cs typeface="Arial" panose="020B0604020202020204" pitchFamily="34" charset="0"/>
              </a:rPr>
              <a:t> MESSAGES</a:t>
            </a:r>
          </a:p>
          <a:p>
            <a:pPr marL="171450" indent="-171450" defTabSz="923925">
              <a:spcBef>
                <a:spcPts val="0"/>
              </a:spcBef>
              <a:buFont typeface="Arial" panose="020B0604020202020204" pitchFamily="34" charset="0"/>
              <a:buChar char="•"/>
              <a:defRPr>
                <a:latin typeface="Times New Roman"/>
                <a:ea typeface="Times New Roman"/>
                <a:cs typeface="Times New Roman"/>
                <a:sym typeface="Times New Roman"/>
              </a:defRPr>
            </a:pPr>
            <a:r>
              <a:rPr lang="en-US" dirty="0" smtClean="0">
                <a:latin typeface="Arial" panose="020B0604020202020204" pitchFamily="34" charset="0"/>
                <a:cs typeface="Arial" panose="020B0604020202020204" pitchFamily="34" charset="0"/>
              </a:rPr>
              <a:t>Harm</a:t>
            </a:r>
            <a:r>
              <a:rPr lang="en-US" baseline="0" dirty="0" smtClean="0">
                <a:latin typeface="Arial" panose="020B0604020202020204" pitchFamily="34" charset="0"/>
                <a:cs typeface="Arial" panose="020B0604020202020204" pitchFamily="34" charset="0"/>
              </a:rPr>
              <a:t> reduction stems from syringe exchange.</a:t>
            </a:r>
            <a:endParaRPr dirty="0">
              <a:latin typeface="Arial" panose="020B0604020202020204" pitchFamily="34" charset="0"/>
              <a:cs typeface="Arial" panose="020B0604020202020204" pitchFamily="34" charset="0"/>
            </a:endParaRPr>
          </a:p>
          <a:p>
            <a:pPr marL="171450" indent="-171450" defTabSz="923925">
              <a:buFont typeface="Arial" panose="020B0604020202020204" pitchFamily="34" charset="0"/>
              <a:buChar char="•"/>
              <a:defRPr>
                <a:latin typeface="Times New Roman"/>
                <a:ea typeface="Times New Roman"/>
                <a:cs typeface="Times New Roman"/>
                <a:sym typeface="Times New Roman"/>
              </a:defRPr>
            </a:pPr>
            <a:r>
              <a:rPr lang="en-US" dirty="0" err="1" smtClean="0">
                <a:latin typeface="Arial" panose="020B0604020202020204" pitchFamily="34" charset="0"/>
                <a:cs typeface="Arial" panose="020B0604020202020204" pitchFamily="34" charset="0"/>
              </a:rPr>
              <a:t>Foto</a:t>
            </a:r>
            <a:r>
              <a:rPr lang="en-US" dirty="0" smtClean="0">
                <a:latin typeface="Arial" panose="020B0604020202020204" pitchFamily="34" charset="0"/>
                <a:cs typeface="Arial" panose="020B0604020202020204" pitchFamily="34" charset="0"/>
              </a:rPr>
              <a:t> from the New York Times, featuring</a:t>
            </a:r>
            <a:r>
              <a:rPr lang="en-US" baseline="0" dirty="0" smtClean="0">
                <a:latin typeface="Arial" panose="020B0604020202020204" pitchFamily="34" charset="0"/>
                <a:cs typeface="Arial" panose="020B0604020202020204" pitchFamily="34" charset="0"/>
              </a:rPr>
              <a:t> </a:t>
            </a:r>
            <a:r>
              <a:rPr dirty="0" smtClean="0">
                <a:latin typeface="Arial" panose="020B0604020202020204" pitchFamily="34" charset="0"/>
                <a:cs typeface="Arial" panose="020B0604020202020204" pitchFamily="34" charset="0"/>
              </a:rPr>
              <a:t>Dave </a:t>
            </a:r>
            <a:r>
              <a:rPr dirty="0">
                <a:latin typeface="Arial" panose="020B0604020202020204" pitchFamily="34" charset="0"/>
                <a:cs typeface="Arial" panose="020B0604020202020204" pitchFamily="34" charset="0"/>
              </a:rPr>
              <a:t>Purchase handing out syringes on his own in Tacoma, </a:t>
            </a:r>
            <a:r>
              <a:rPr dirty="0" smtClean="0">
                <a:latin typeface="Arial" panose="020B0604020202020204" pitchFamily="34" charset="0"/>
                <a:cs typeface="Arial" panose="020B0604020202020204" pitchFamily="34" charset="0"/>
              </a:rPr>
              <a:t>Wash</a:t>
            </a:r>
            <a:r>
              <a:rPr lang="en-US" dirty="0" smtClean="0">
                <a:latin typeface="Arial" panose="020B0604020202020204" pitchFamily="34" charset="0"/>
                <a:cs typeface="Arial" panose="020B0604020202020204" pitchFamily="34" charset="0"/>
              </a:rPr>
              <a:t>ington</a:t>
            </a:r>
            <a:r>
              <a:rPr dirty="0" smtClean="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in the late 1980s.                                                         </a:t>
            </a:r>
          </a:p>
          <a:p>
            <a:pPr marL="171450" marR="0" indent="-171450" defTabSz="923925" eaLnBrk="1" fontAlgn="auto" latinLnBrk="0" hangingPunct="1">
              <a:lnSpc>
                <a:spcPct val="100000"/>
              </a:lnSpc>
              <a:spcBef>
                <a:spcPts val="400"/>
              </a:spcBef>
              <a:spcAft>
                <a:spcPts val="0"/>
              </a:spcAft>
              <a:buClrTx/>
              <a:buSzTx/>
              <a:buFont typeface="Arial" panose="020B0604020202020204" pitchFamily="34" charset="0"/>
              <a:buChar char="•"/>
              <a:tabLst/>
              <a:defRPr>
                <a:latin typeface="Times New Roman"/>
                <a:ea typeface="Times New Roman"/>
                <a:cs typeface="Times New Roman"/>
                <a:sym typeface="Times New Roman"/>
              </a:defRPr>
            </a:pPr>
            <a:r>
              <a:rPr lang="en-US" dirty="0" smtClean="0">
                <a:latin typeface="Arial" panose="020B0604020202020204" pitchFamily="34" charset="0"/>
                <a:cs typeface="Arial" panose="020B0604020202020204" pitchFamily="34" charset="0"/>
              </a:rPr>
              <a:t>“This is life and death. There were unnecessary deaths, unnecessary and preventable deaths.”</a:t>
            </a:r>
          </a:p>
          <a:p>
            <a:pPr defTabSz="923925">
              <a:defRPr>
                <a:latin typeface="Times New Roman"/>
                <a:ea typeface="Times New Roman"/>
                <a:cs typeface="Times New Roman"/>
                <a:sym typeface="Times New Roman"/>
              </a:defRPr>
            </a:pPr>
            <a:endParaRPr lang="en-US" dirty="0" smtClean="0">
              <a:latin typeface="Arial" panose="020B0604020202020204" pitchFamily="34" charset="0"/>
              <a:cs typeface="Arial" panose="020B0604020202020204" pitchFamily="34" charset="0"/>
            </a:endParaRPr>
          </a:p>
          <a:p>
            <a:pPr marL="0" marR="0" indent="0" defTabSz="923925" eaLnBrk="1" fontAlgn="auto" latinLnBrk="0" hangingPunct="1">
              <a:lnSpc>
                <a:spcPct val="100000"/>
              </a:lnSpc>
              <a:spcBef>
                <a:spcPts val="400"/>
              </a:spcBef>
              <a:spcAft>
                <a:spcPts val="0"/>
              </a:spcAft>
              <a:buClrTx/>
              <a:buSzTx/>
              <a:buFontTx/>
              <a:buNone/>
              <a:tabLst/>
              <a:defRPr>
                <a:latin typeface="Times New Roman"/>
                <a:ea typeface="Times New Roman"/>
                <a:cs typeface="Times New Roman"/>
                <a:sym typeface="Times New Roman"/>
              </a:defRPr>
            </a:pPr>
            <a:r>
              <a:rPr lang="en-US" b="1" dirty="0" smtClean="0">
                <a:latin typeface="Arial" panose="020B0604020202020204" pitchFamily="34" charset="0"/>
                <a:cs typeface="Arial" panose="020B0604020202020204" pitchFamily="34" charset="0"/>
              </a:rPr>
              <a:t>NOTES</a:t>
            </a:r>
            <a:endParaRPr lang="en-US" dirty="0" smtClean="0">
              <a:latin typeface="Arial" panose="020B0604020202020204" pitchFamily="34" charset="0"/>
              <a:cs typeface="Arial" panose="020B0604020202020204" pitchFamily="34" charset="0"/>
            </a:endParaRPr>
          </a:p>
          <a:p>
            <a:pPr defTabSz="923925">
              <a:defRPr>
                <a:latin typeface="Times New Roman"/>
                <a:ea typeface="Times New Roman"/>
                <a:cs typeface="Times New Roman"/>
                <a:sym typeface="Times New Roman"/>
              </a:defRPr>
            </a:pPr>
            <a:r>
              <a:rPr lang="en-US" dirty="0" smtClean="0">
                <a:latin typeface="Arial" panose="020B0604020202020204" pitchFamily="34" charset="0"/>
                <a:cs typeface="Arial" panose="020B0604020202020204" pitchFamily="34" charset="0"/>
              </a:rPr>
              <a:t>Dave</a:t>
            </a:r>
            <a:r>
              <a:rPr lang="en-US" baseline="0" dirty="0" smtClean="0">
                <a:latin typeface="Arial" panose="020B0604020202020204" pitchFamily="34" charset="0"/>
                <a:cs typeface="Arial" panose="020B0604020202020204" pitchFamily="34" charset="0"/>
              </a:rPr>
              <a:t> Purchase has been regarded as the</a:t>
            </a:r>
            <a:r>
              <a:rPr dirty="0" smtClean="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Godfather of Syringe Exchange in the United States (</a:t>
            </a:r>
            <a:r>
              <a:rPr dirty="0" smtClean="0">
                <a:latin typeface="Arial" panose="020B0604020202020204" pitchFamily="34" charset="0"/>
                <a:cs typeface="Arial" panose="020B0604020202020204" pitchFamily="34" charset="0"/>
              </a:rPr>
              <a:t>1940~2013)</a:t>
            </a:r>
            <a:r>
              <a:rPr lang="en-US"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defTabSz="923925">
              <a:defRPr i="1">
                <a:latin typeface="Times New Roman"/>
                <a:ea typeface="Times New Roman"/>
                <a:cs typeface="Times New Roman"/>
                <a:sym typeface="Times New Roman"/>
              </a:defRPr>
            </a:pPr>
            <a:r>
              <a:rPr dirty="0" smtClean="0">
                <a:latin typeface="Arial" panose="020B0604020202020204" pitchFamily="34" charset="0"/>
                <a:cs typeface="Arial" panose="020B0604020202020204" pitchFamily="34" charset="0"/>
              </a:rPr>
              <a:t>New </a:t>
            </a:r>
            <a:r>
              <a:rPr dirty="0">
                <a:latin typeface="Arial" panose="020B0604020202020204" pitchFamily="34" charset="0"/>
                <a:cs typeface="Arial" panose="020B0604020202020204" pitchFamily="34" charset="0"/>
              </a:rPr>
              <a:t>York Times, </a:t>
            </a:r>
            <a:r>
              <a:rPr i="0" dirty="0">
                <a:latin typeface="Arial" panose="020B0604020202020204" pitchFamily="34" charset="0"/>
                <a:cs typeface="Arial" panose="020B0604020202020204" pitchFamily="34" charset="0"/>
              </a:rPr>
              <a:t>January 27, 2013</a:t>
            </a:r>
          </a:p>
          <a:p>
            <a:pPr defTabSz="923925">
              <a:spcBef>
                <a:spcPts val="0"/>
              </a:spcBef>
              <a:defRPr b="1">
                <a:latin typeface="Aharoni"/>
                <a:ea typeface="Aharoni"/>
                <a:cs typeface="Aharoni"/>
                <a:sym typeface="Aharoni"/>
              </a:defRPr>
            </a:pPr>
            <a:endParaRPr i="0" dirty="0">
              <a:latin typeface="Arial" panose="020B0604020202020204" pitchFamily="34" charset="0"/>
              <a:cs typeface="Arial" panose="020B0604020202020204" pitchFamily="34" charset="0"/>
            </a:endParaRPr>
          </a:p>
          <a:p>
            <a:pPr defTabSz="923925">
              <a:spcBef>
                <a:spcPts val="0"/>
              </a:spcBef>
              <a:defRPr>
                <a:latin typeface="Times New Roman"/>
                <a:ea typeface="Times New Roman"/>
                <a:cs typeface="Times New Roman"/>
                <a:sym typeface="Times New Roman"/>
              </a:defRPr>
            </a:pPr>
            <a:endParaRPr i="0" dirty="0">
              <a:latin typeface="Arial" panose="020B0604020202020204" pitchFamily="34" charset="0"/>
              <a:cs typeface="Arial" panose="020B0604020202020204" pitchFamily="34" charset="0"/>
            </a:endParaRPr>
          </a:p>
          <a:p>
            <a:pPr defTabSz="923925">
              <a:defRPr>
                <a:latin typeface="Times New Roman"/>
                <a:ea typeface="Times New Roman"/>
                <a:cs typeface="Times New Roman"/>
                <a:sym typeface="Times New Roman"/>
              </a:defRPr>
            </a:pPr>
            <a:endParaRPr i="0"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a:defRPr b="1">
                <a:latin typeface="Arial"/>
                <a:ea typeface="Arial"/>
                <a:cs typeface="Arial"/>
                <a:sym typeface="Arial"/>
              </a:defRPr>
            </a:pPr>
            <a:r>
              <a:rPr lang="en-US" sz="1200" dirty="0" smtClean="0">
                <a:latin typeface="Arial" panose="020B0604020202020204" pitchFamily="34" charset="0"/>
                <a:cs typeface="Arial" panose="020B0604020202020204" pitchFamily="34" charset="0"/>
              </a:rPr>
              <a:t>TRAINER INSTRUCTIONS</a:t>
            </a:r>
          </a:p>
          <a:p>
            <a:pPr marL="171450" marR="0" lvl="0" indent="-171450" algn="l" defTabSz="914400" rtl="0" eaLnBrk="1" fontAlgn="auto" latinLnBrk="0" hangingPunct="0">
              <a:lnSpc>
                <a:spcPct val="100000"/>
              </a:lnSpc>
              <a:spcBef>
                <a:spcPts val="0"/>
              </a:spcBef>
              <a:spcAft>
                <a:spcPts val="0"/>
              </a:spcAft>
              <a:buClrTx/>
              <a:buSzPct val="100000"/>
              <a:buFont typeface="Arial" panose="020B0604020202020204" pitchFamily="34" charset="0"/>
              <a:buChar char="•"/>
              <a:tabLst/>
              <a:defRPr sz="2800"/>
            </a:pPr>
            <a:r>
              <a:rPr lang="en-US" sz="1200" dirty="0" smtClean="0">
                <a:latin typeface="Arial" panose="020B0604020202020204" pitchFamily="34" charset="0"/>
                <a:cs typeface="Arial" panose="020B0604020202020204" pitchFamily="34" charset="0"/>
              </a:rPr>
              <a:t>The HIV Harm Reduction Navigator Training series was commissioned</a:t>
            </a:r>
            <a:r>
              <a:rPr lang="en-US" sz="1200" baseline="0" dirty="0" smtClean="0">
                <a:latin typeface="Arial" panose="020B0604020202020204" pitchFamily="34" charset="0"/>
                <a:cs typeface="Arial" panose="020B0604020202020204" pitchFamily="34" charset="0"/>
              </a:rPr>
              <a:t> </a:t>
            </a: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by NYC DOH</a:t>
            </a:r>
            <a:r>
              <a:rPr kumimoji="0" lang="en-US" sz="12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 National </a:t>
            </a: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Capacity Building Program for Health Departments for CBOs who have outreach staff and peers providing prevention services for people who use drugs, with a particular focus on PWID and health care issues.</a:t>
            </a:r>
          </a:p>
          <a:p>
            <a:pPr marL="171450" marR="0" lvl="0" indent="-171450" algn="l" defTabSz="914400" rtl="0" eaLnBrk="1" fontAlgn="auto" latinLnBrk="0" hangingPunct="0">
              <a:lnSpc>
                <a:spcPct val="100000"/>
              </a:lnSpc>
              <a:spcBef>
                <a:spcPts val="0"/>
              </a:spcBef>
              <a:spcAft>
                <a:spcPts val="0"/>
              </a:spcAft>
              <a:buClrTx/>
              <a:buSzPct val="100000"/>
              <a:buFont typeface="Arial" panose="020B0604020202020204" pitchFamily="34" charset="0"/>
              <a:buChar char="•"/>
              <a:tabLst/>
              <a:defRPr sz="2800"/>
            </a:pPr>
            <a:r>
              <a:rPr lang="en-US" sz="1200" dirty="0" smtClean="0">
                <a:latin typeface="Arial" panose="020B0604020202020204" pitchFamily="34" charset="0"/>
                <a:cs typeface="Arial" panose="020B0604020202020204" pitchFamily="34" charset="0"/>
              </a:rPr>
              <a:t>Life or Lived experience is valuable</a:t>
            </a:r>
            <a:r>
              <a:rPr lang="en-US" sz="1200" baseline="0" dirty="0" smtClean="0">
                <a:latin typeface="Arial" panose="020B0604020202020204" pitchFamily="34" charset="0"/>
                <a:cs typeface="Arial" panose="020B0604020202020204" pitchFamily="34" charset="0"/>
              </a:rPr>
              <a:t> and </a:t>
            </a:r>
            <a:r>
              <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HHRN workers </a:t>
            </a:r>
            <a:r>
              <a:rPr lang="en-US" sz="1200" dirty="0" smtClean="0">
                <a:latin typeface="Arial" panose="020B0604020202020204" pitchFamily="34" charset="0"/>
                <a:cs typeface="Arial" panose="020B0604020202020204" pitchFamily="34" charset="0"/>
              </a:rPr>
              <a:t>are already experts in their own field, regardless how long they have been an official Peer or Outreach Worker. </a:t>
            </a:r>
          </a:p>
          <a:p>
            <a:pPr marL="171450" marR="0" lvl="0" indent="-171450" algn="l" defTabSz="914400" rtl="0" eaLnBrk="1" fontAlgn="auto" latinLnBrk="0" hangingPunct="0">
              <a:lnSpc>
                <a:spcPct val="100000"/>
              </a:lnSpc>
              <a:spcBef>
                <a:spcPts val="0"/>
              </a:spcBef>
              <a:spcAft>
                <a:spcPts val="0"/>
              </a:spcAft>
              <a:buClrTx/>
              <a:buSzPct val="100000"/>
              <a:buFont typeface="Arial" panose="020B0604020202020204" pitchFamily="34" charset="0"/>
              <a:buChar char="•"/>
              <a:tabLst/>
              <a:defRPr sz="2800"/>
            </a:pPr>
            <a:r>
              <a:rPr lang="en-US" sz="1200" dirty="0" smtClean="0">
                <a:latin typeface="Arial" panose="020B0604020202020204" pitchFamily="34" charset="0"/>
                <a:cs typeface="Arial" panose="020B0604020202020204" pitchFamily="34" charset="0"/>
              </a:rPr>
              <a:t>This training will bring participants up to speed with</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current, evidence-based interventions and language that will be useful out in the field.   </a:t>
            </a:r>
          </a:p>
          <a:p>
            <a:pPr marL="0" indent="0">
              <a:buFont typeface="Arial" panose="020B0604020202020204" pitchFamily="34" charset="0"/>
              <a:buNone/>
              <a:defRPr/>
            </a:pPr>
            <a:r>
              <a:rPr lang="en-US" sz="1200" dirty="0" smtClean="0">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en-US" sz="1200" dirty="0" smtClean="0">
                <a:latin typeface="Arial" panose="020B0604020202020204" pitchFamily="34" charset="0"/>
                <a:cs typeface="Arial" panose="020B0604020202020204" pitchFamily="34" charset="0"/>
              </a:rPr>
              <a:t>NYCDOH:</a:t>
            </a:r>
            <a:r>
              <a:rPr lang="en-US" sz="1200" baseline="0" dirty="0" smtClean="0">
                <a:latin typeface="Arial" panose="020B0604020202020204" pitchFamily="34" charset="0"/>
                <a:cs typeface="Arial" panose="020B0604020202020204" pitchFamily="34" charset="0"/>
              </a:rPr>
              <a:t> New York City Department of Health</a:t>
            </a:r>
          </a:p>
          <a:p>
            <a:pPr marL="0" indent="0">
              <a:buFont typeface="Arial" panose="020B0604020202020204" pitchFamily="34" charset="0"/>
              <a:buNone/>
              <a:defRPr/>
            </a:pPr>
            <a:r>
              <a:rPr lang="en-US" sz="1200" baseline="0" dirty="0" smtClean="0">
                <a:latin typeface="Arial" panose="020B0604020202020204" pitchFamily="34" charset="0"/>
                <a:cs typeface="Arial" panose="020B0604020202020204" pitchFamily="34" charset="0"/>
              </a:rPr>
              <a:t>CBO: Community Based Organizations</a:t>
            </a:r>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lvl1pPr>
              <a:spcBef>
                <a:spcPts val="0"/>
              </a:spcBef>
            </a:lvl1pPr>
          </a:lstStyle>
          <a:p>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b="1"/>
            </a:pPr>
            <a:r>
              <a:rPr lang="en-US" dirty="0" smtClean="0">
                <a:latin typeface="Arial" panose="020B0604020202020204" pitchFamily="34" charset="0"/>
                <a:cs typeface="Arial" panose="020B0604020202020204" pitchFamily="34" charset="0"/>
              </a:rPr>
              <a:t>KEY MESSAGES</a:t>
            </a:r>
          </a:p>
          <a:p>
            <a:pPr>
              <a:spcBef>
                <a:spcPts val="0"/>
              </a:spcBef>
              <a:defRPr b="1"/>
            </a:pPr>
            <a:r>
              <a:rPr dirty="0" smtClean="0">
                <a:latin typeface="Arial" panose="020B0604020202020204" pitchFamily="34" charset="0"/>
                <a:cs typeface="Arial" panose="020B0604020202020204" pitchFamily="34" charset="0"/>
              </a:rPr>
              <a:t>Limited availability</a:t>
            </a:r>
            <a:endParaRPr lang="en-US"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defRPr b="1"/>
            </a:pPr>
            <a:r>
              <a:rPr lang="en-US" b="0" dirty="0" smtClean="0">
                <a:latin typeface="Arial" panose="020B0604020202020204" pitchFamily="34" charset="0"/>
                <a:cs typeface="Arial" panose="020B0604020202020204" pitchFamily="34" charset="0"/>
              </a:rPr>
              <a:t>O</a:t>
            </a:r>
            <a:r>
              <a:rPr b="0" dirty="0" smtClean="0">
                <a:latin typeface="Arial" panose="020B0604020202020204" pitchFamily="34" charset="0"/>
                <a:cs typeface="Arial" panose="020B0604020202020204" pitchFamily="34" charset="0"/>
              </a:rPr>
              <a:t>n </a:t>
            </a:r>
            <a:r>
              <a:rPr b="0" dirty="0">
                <a:latin typeface="Arial" panose="020B0604020202020204" pitchFamily="34" charset="0"/>
                <a:cs typeface="Arial" panose="020B0604020202020204" pitchFamily="34" charset="0"/>
              </a:rPr>
              <a:t>the part of the </a:t>
            </a:r>
            <a:r>
              <a:rPr b="0" dirty="0" smtClean="0">
                <a:latin typeface="Arial" panose="020B0604020202020204" pitchFamily="34" charset="0"/>
                <a:cs typeface="Arial" panose="020B0604020202020204" pitchFamily="34" charset="0"/>
              </a:rPr>
              <a:t>progra</a:t>
            </a:r>
            <a:r>
              <a:rPr lang="en-US" b="0" dirty="0" smtClean="0">
                <a:latin typeface="Arial" panose="020B0604020202020204" pitchFamily="34" charset="0"/>
                <a:cs typeface="Arial" panose="020B0604020202020204" pitchFamily="34" charset="0"/>
              </a:rPr>
              <a:t>m,</a:t>
            </a:r>
            <a:r>
              <a:rPr lang="en-US" b="0" baseline="0" dirty="0" smtClean="0">
                <a:latin typeface="Arial" panose="020B0604020202020204" pitchFamily="34" charset="0"/>
                <a:cs typeface="Arial" panose="020B0604020202020204" pitchFamily="34" charset="0"/>
              </a:rPr>
              <a:t> v</a:t>
            </a:r>
            <a:r>
              <a:rPr b="0" dirty="0" smtClean="0">
                <a:latin typeface="Arial" panose="020B0604020202020204" pitchFamily="34" charset="0"/>
                <a:cs typeface="Arial" panose="020B0604020202020204" pitchFamily="34" charset="0"/>
              </a:rPr>
              <a:t>ery </a:t>
            </a:r>
            <a:r>
              <a:rPr b="0" dirty="0">
                <a:latin typeface="Arial" panose="020B0604020202020204" pitchFamily="34" charset="0"/>
                <a:cs typeface="Arial" panose="020B0604020202020204" pitchFamily="34" charset="0"/>
              </a:rPr>
              <a:t>difficult to find slots of low-income, homeless, etc.  </a:t>
            </a:r>
            <a:endParaRPr lang="en-US" b="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defRPr b="1"/>
            </a:pPr>
            <a:r>
              <a:rPr b="0" dirty="0" smtClean="0">
                <a:latin typeface="Arial" panose="020B0604020202020204" pitchFamily="34" charset="0"/>
                <a:cs typeface="Arial" panose="020B0604020202020204" pitchFamily="34" charset="0"/>
              </a:rPr>
              <a:t>Limited </a:t>
            </a:r>
            <a:r>
              <a:rPr b="0" dirty="0">
                <a:latin typeface="Arial" panose="020B0604020202020204" pitchFamily="34" charset="0"/>
                <a:cs typeface="Arial" panose="020B0604020202020204" pitchFamily="34" charset="0"/>
              </a:rPr>
              <a:t>ability/convenience issues for people  (work, childcare).  </a:t>
            </a:r>
            <a:endParaRPr lang="en-US" b="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defRPr b="1"/>
            </a:pPr>
            <a:r>
              <a:rPr b="0" dirty="0" smtClean="0">
                <a:latin typeface="Arial" panose="020B0604020202020204" pitchFamily="34" charset="0"/>
                <a:cs typeface="Arial" panose="020B0604020202020204" pitchFamily="34" charset="0"/>
              </a:rPr>
              <a:t>Undocumented </a:t>
            </a:r>
            <a:r>
              <a:rPr b="0" dirty="0">
                <a:latin typeface="Arial" panose="020B0604020202020204" pitchFamily="34" charset="0"/>
                <a:cs typeface="Arial" panose="020B0604020202020204" pitchFamily="34" charset="0"/>
              </a:rPr>
              <a:t>or under/uninsured can’t access these programs, even if THEY WANT TO.</a:t>
            </a:r>
          </a:p>
          <a:p>
            <a:pPr>
              <a:spcBef>
                <a:spcPts val="0"/>
              </a:spcBef>
              <a:defRPr b="1"/>
            </a:pPr>
            <a:r>
              <a:rPr dirty="0">
                <a:latin typeface="Arial" panose="020B0604020202020204" pitchFamily="34" charset="0"/>
                <a:cs typeface="Arial" panose="020B0604020202020204" pitchFamily="34" charset="0"/>
              </a:rPr>
              <a:t>Harm </a:t>
            </a:r>
            <a:r>
              <a:rPr dirty="0" smtClean="0">
                <a:latin typeface="Arial" panose="020B0604020202020204" pitchFamily="34" charset="0"/>
                <a:cs typeface="Arial" panose="020B0604020202020204" pitchFamily="34" charset="0"/>
              </a:rPr>
              <a:t>Reduction</a:t>
            </a:r>
            <a:endParaRPr lang="en-US"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defRPr b="1"/>
            </a:pPr>
            <a:r>
              <a:rPr lang="en-US" b="0" dirty="0" smtClean="0">
                <a:latin typeface="Arial" panose="020B0604020202020204" pitchFamily="34" charset="0"/>
                <a:cs typeface="Arial" panose="020B0604020202020204" pitchFamily="34" charset="0"/>
              </a:rPr>
              <a:t>M</a:t>
            </a:r>
            <a:r>
              <a:rPr b="0" dirty="0" smtClean="0">
                <a:latin typeface="Arial" panose="020B0604020202020204" pitchFamily="34" charset="0"/>
                <a:cs typeface="Arial" panose="020B0604020202020204" pitchFamily="34" charset="0"/>
              </a:rPr>
              <a:t>enu </a:t>
            </a:r>
            <a:r>
              <a:rPr b="0" dirty="0">
                <a:latin typeface="Arial" panose="020B0604020202020204" pitchFamily="34" charset="0"/>
                <a:cs typeface="Arial" panose="020B0604020202020204" pitchFamily="34" charset="0"/>
              </a:rPr>
              <a:t>of </a:t>
            </a:r>
            <a:r>
              <a:rPr b="0" dirty="0" smtClean="0">
                <a:latin typeface="Arial" panose="020B0604020202020204" pitchFamily="34" charset="0"/>
                <a:cs typeface="Arial" panose="020B0604020202020204" pitchFamily="34" charset="0"/>
              </a:rPr>
              <a:t>options</a:t>
            </a:r>
            <a:r>
              <a:rPr lang="en-US" b="0" dirty="0" smtClean="0">
                <a:latin typeface="Arial" panose="020B0604020202020204" pitchFamily="34" charset="0"/>
                <a:cs typeface="Arial" panose="020B0604020202020204" pitchFamily="34" charset="0"/>
              </a:rPr>
              <a:t>,</a:t>
            </a:r>
            <a:r>
              <a:rPr lang="en-US" b="0" baseline="0" dirty="0" smtClean="0">
                <a:latin typeface="Arial" panose="020B0604020202020204" pitchFamily="34" charset="0"/>
                <a:cs typeface="Arial" panose="020B0604020202020204" pitchFamily="34" charset="0"/>
              </a:rPr>
              <a:t> d</a:t>
            </a:r>
            <a:r>
              <a:rPr b="0" dirty="0" smtClean="0">
                <a:latin typeface="Arial" panose="020B0604020202020204" pitchFamily="34" charset="0"/>
                <a:cs typeface="Arial" panose="020B0604020202020204" pitchFamily="34" charset="0"/>
              </a:rPr>
              <a:t>ifferent </a:t>
            </a:r>
            <a:r>
              <a:rPr b="0" dirty="0">
                <a:latin typeface="Arial" panose="020B0604020202020204" pitchFamily="34" charset="0"/>
                <a:cs typeface="Arial" panose="020B0604020202020204" pitchFamily="34" charset="0"/>
              </a:rPr>
              <a:t>models + approaches work for different people, based on WIDE RANGE of individual factors.  </a:t>
            </a:r>
          </a:p>
          <a:p>
            <a:pPr>
              <a:spcBef>
                <a:spcPts val="0"/>
              </a:spcBef>
              <a:defRPr b="1"/>
            </a:pPr>
            <a:r>
              <a:rPr dirty="0" smtClean="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otivational</a:t>
            </a:r>
            <a:r>
              <a:rPr lang="en-US" baseline="0" dirty="0" smtClean="0">
                <a:latin typeface="Arial" panose="020B0604020202020204" pitchFamily="34" charset="0"/>
                <a:cs typeface="Arial" panose="020B0604020202020204" pitchFamily="34" charset="0"/>
              </a:rPr>
              <a:t> Interviewing</a:t>
            </a:r>
          </a:p>
          <a:p>
            <a:pPr marL="171450" indent="-171450">
              <a:spcBef>
                <a:spcPts val="0"/>
              </a:spcBef>
              <a:buFont typeface="Arial" panose="020B0604020202020204" pitchFamily="34" charset="0"/>
              <a:buChar char="•"/>
              <a:defRPr b="1"/>
            </a:pPr>
            <a:r>
              <a:rPr lang="en-US" b="0" dirty="0" smtClean="0">
                <a:latin typeface="Arial" panose="020B0604020202020204" pitchFamily="34" charset="0"/>
                <a:cs typeface="Arial" panose="020B0604020202020204" pitchFamily="34" charset="0"/>
              </a:rPr>
              <a:t>Gr</a:t>
            </a:r>
            <a:r>
              <a:rPr b="0" dirty="0" smtClean="0">
                <a:latin typeface="Arial" panose="020B0604020202020204" pitchFamily="34" charset="0"/>
                <a:cs typeface="Arial" panose="020B0604020202020204" pitchFamily="34" charset="0"/>
              </a:rPr>
              <a:t>eat </a:t>
            </a:r>
            <a:r>
              <a:rPr b="0" dirty="0">
                <a:latin typeface="Arial" panose="020B0604020202020204" pitchFamily="34" charset="0"/>
                <a:cs typeface="Arial" panose="020B0604020202020204" pitchFamily="34" charset="0"/>
              </a:rPr>
              <a:t>evidence-based counseling method to begin helping a clients to identify how/why/when/if to address AOD behavioral change, overcome ambivalence.</a:t>
            </a:r>
          </a:p>
          <a:p>
            <a:pPr>
              <a:spcBef>
                <a:spcPts val="0"/>
              </a:spcBef>
              <a:defRPr b="1"/>
            </a:pPr>
            <a:r>
              <a:rPr lang="en-US" dirty="0" smtClean="0">
                <a:latin typeface="Arial" panose="020B0604020202020204" pitchFamily="34" charset="0"/>
                <a:cs typeface="Arial" panose="020B0604020202020204" pitchFamily="34" charset="0"/>
              </a:rPr>
              <a:t>Encourage </a:t>
            </a:r>
            <a:r>
              <a:rPr dirty="0" smtClean="0">
                <a:latin typeface="Arial" panose="020B0604020202020204" pitchFamily="34" charset="0"/>
                <a:cs typeface="Arial" panose="020B0604020202020204" pitchFamily="34" charset="0"/>
              </a:rPr>
              <a:t>MI trainings</a:t>
            </a:r>
            <a:endParaRPr lang="en-US" b="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defRPr b="1"/>
            </a:pPr>
            <a:r>
              <a:rPr lang="en-US" b="0" dirty="0" smtClean="0">
                <a:latin typeface="Arial" panose="020B0604020202020204" pitchFamily="34" charset="0"/>
                <a:cs typeface="Arial" panose="020B0604020202020204" pitchFamily="34" charset="0"/>
              </a:rPr>
              <a:t>A</a:t>
            </a:r>
            <a:r>
              <a:rPr b="0" dirty="0" smtClean="0">
                <a:latin typeface="Arial" panose="020B0604020202020204" pitchFamily="34" charset="0"/>
                <a:cs typeface="Arial" panose="020B0604020202020204" pitchFamily="34" charset="0"/>
              </a:rPr>
              <a:t> </a:t>
            </a:r>
            <a:r>
              <a:rPr b="0" dirty="0">
                <a:latin typeface="Arial" panose="020B0604020202020204" pitchFamily="34" charset="0"/>
                <a:cs typeface="Arial" panose="020B0604020202020204" pitchFamily="34" charset="0"/>
              </a:rPr>
              <a:t>great foundation for HR counseling and engagement.  Recommended for all HR providers.</a:t>
            </a:r>
          </a:p>
          <a:p>
            <a:pPr>
              <a:spcBef>
                <a:spcPts val="0"/>
              </a:spcBef>
            </a:pPr>
            <a:endParaRPr b="0" dirty="0">
              <a:latin typeface="Arial" panose="020B0604020202020204" pitchFamily="34" charset="0"/>
              <a:cs typeface="Arial" panose="020B0604020202020204" pitchFamily="34" charset="0"/>
            </a:endParaRPr>
          </a:p>
          <a:p>
            <a:pPr>
              <a:buClr>
                <a:srgbClr val="000000"/>
              </a:buClr>
              <a:buSzPct val="100000"/>
              <a:buChar char="•"/>
            </a:pPr>
            <a:r>
              <a:rPr dirty="0">
                <a:latin typeface="Arial" panose="020B0604020202020204" pitchFamily="34" charset="0"/>
                <a:cs typeface="Arial" panose="020B0604020202020204" pitchFamily="34" charset="0"/>
              </a:rPr>
              <a:t>Abstinence-based drug treatment is not always a viable option.</a:t>
            </a:r>
          </a:p>
          <a:p>
            <a:pPr>
              <a:buClr>
                <a:srgbClr val="000000"/>
              </a:buClr>
              <a:buSzPct val="100000"/>
              <a:buChar char="•"/>
            </a:pPr>
            <a:r>
              <a:rPr dirty="0">
                <a:latin typeface="Arial" panose="020B0604020202020204" pitchFamily="34" charset="0"/>
                <a:cs typeface="Arial" panose="020B0604020202020204" pitchFamily="34" charset="0"/>
              </a:rPr>
              <a:t>Limited availability such as insurance coverage issues for undocumented or under/uninsured participants.</a:t>
            </a:r>
          </a:p>
          <a:p>
            <a:pPr>
              <a:buClr>
                <a:srgbClr val="000000"/>
              </a:buClr>
              <a:buSzPct val="100000"/>
              <a:buChar char="•"/>
            </a:pPr>
            <a:r>
              <a:rPr dirty="0">
                <a:latin typeface="Arial" panose="020B0604020202020204" pitchFamily="34" charset="0"/>
                <a:cs typeface="Arial" panose="020B0604020202020204" pitchFamily="34" charset="0"/>
              </a:rPr>
              <a:t>Research demonstrates relapse is a part of the process.</a:t>
            </a:r>
          </a:p>
          <a:p>
            <a:pPr>
              <a:buClr>
                <a:srgbClr val="000000"/>
              </a:buClr>
              <a:buSzPct val="100000"/>
              <a:buChar char="•"/>
            </a:pPr>
            <a:r>
              <a:rPr dirty="0">
                <a:latin typeface="Arial" panose="020B0604020202020204" pitchFamily="34" charset="0"/>
                <a:cs typeface="Arial" panose="020B0604020202020204" pitchFamily="34" charset="0"/>
              </a:rPr>
              <a:t>Often people may not be ready to quit or may </a:t>
            </a:r>
            <a:r>
              <a:rPr i="1" dirty="0">
                <a:latin typeface="Arial" panose="020B0604020202020204" pitchFamily="34" charset="0"/>
                <a:cs typeface="Arial" panose="020B0604020202020204" pitchFamily="34" charset="0"/>
              </a:rPr>
              <a:t>choose</a:t>
            </a:r>
            <a:r>
              <a:rPr dirty="0">
                <a:latin typeface="Arial" panose="020B0604020202020204" pitchFamily="34" charset="0"/>
                <a:cs typeface="Arial" panose="020B0604020202020204" pitchFamily="34" charset="0"/>
              </a:rPr>
              <a:t> not to, but we can help to </a:t>
            </a:r>
            <a:r>
              <a:rPr i="1" dirty="0">
                <a:latin typeface="Arial" panose="020B0604020202020204" pitchFamily="34" charset="0"/>
                <a:cs typeface="Arial" panose="020B0604020202020204" pitchFamily="34" charset="0"/>
              </a:rPr>
              <a:t>assess</a:t>
            </a:r>
            <a:r>
              <a:rPr dirty="0">
                <a:latin typeface="Arial" panose="020B0604020202020204" pitchFamily="34" charset="0"/>
                <a:cs typeface="Arial" panose="020B0604020202020204" pitchFamily="34" charset="0"/>
              </a:rPr>
              <a:t> readiness and </a:t>
            </a:r>
            <a:r>
              <a:rPr i="1" dirty="0">
                <a:latin typeface="Arial" panose="020B0604020202020204" pitchFamily="34" charset="0"/>
                <a:cs typeface="Arial" panose="020B0604020202020204" pitchFamily="34" charset="0"/>
              </a:rPr>
              <a:t>elicit </a:t>
            </a:r>
            <a:r>
              <a:rPr dirty="0">
                <a:latin typeface="Arial" panose="020B0604020202020204" pitchFamily="34" charset="0"/>
                <a:cs typeface="Arial" panose="020B0604020202020204" pitchFamily="34" charset="0"/>
              </a:rPr>
              <a:t>change. </a:t>
            </a:r>
          </a:p>
          <a:p>
            <a:pPr>
              <a:buClr>
                <a:srgbClr val="000000"/>
              </a:buClr>
              <a:buSzPct val="100000"/>
              <a:buChar char="•"/>
            </a:pPr>
            <a:r>
              <a:rPr dirty="0">
                <a:latin typeface="Arial" panose="020B0604020202020204" pitchFamily="34" charset="0"/>
                <a:cs typeface="Arial" panose="020B0604020202020204" pitchFamily="34" charset="0"/>
              </a:rPr>
              <a:t>Motivational Interviewing is an evidence-based counseling practice to support people in making </a:t>
            </a:r>
            <a:r>
              <a:rPr i="1" dirty="0">
                <a:latin typeface="Arial" panose="020B0604020202020204" pitchFamily="34" charset="0"/>
                <a:cs typeface="Arial" panose="020B0604020202020204" pitchFamily="34" charset="0"/>
              </a:rPr>
              <a:t>their own </a:t>
            </a:r>
            <a:r>
              <a:rPr dirty="0">
                <a:latin typeface="Arial" panose="020B0604020202020204" pitchFamily="34" charset="0"/>
                <a:cs typeface="Arial" panose="020B0604020202020204" pitchFamily="34" charset="0"/>
              </a:rPr>
              <a:t>treatment decisions and/or changing drug and alcohol use behaviors.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marL="0" indent="0">
              <a:spcBef>
                <a:spcPts val="0"/>
              </a:spcBef>
              <a:buSzPct val="100000"/>
              <a:buNone/>
            </a:pPr>
            <a:r>
              <a:rPr lang="en-US" b="1" dirty="0" smtClean="0">
                <a:latin typeface="Arial" panose="020B0604020202020204" pitchFamily="34" charset="0"/>
                <a:cs typeface="Arial" panose="020B0604020202020204" pitchFamily="34" charset="0"/>
              </a:rPr>
              <a:t>KEY</a:t>
            </a:r>
            <a:r>
              <a:rPr lang="en-US" b="1" baseline="0" dirty="0" smtClean="0">
                <a:latin typeface="Arial" panose="020B0604020202020204" pitchFamily="34" charset="0"/>
                <a:cs typeface="Arial" panose="020B0604020202020204" pitchFamily="34" charset="0"/>
              </a:rPr>
              <a:t> MESSAGES</a:t>
            </a:r>
            <a:endParaRPr lang="en-US" b="1" dirty="0" smtClean="0">
              <a:latin typeface="Arial" panose="020B0604020202020204" pitchFamily="34" charset="0"/>
              <a:cs typeface="Arial" panose="020B0604020202020204" pitchFamily="34" charset="0"/>
            </a:endParaRPr>
          </a:p>
          <a:p>
            <a:pPr marL="171450" indent="-171450">
              <a:spcBef>
                <a:spcPts val="0"/>
              </a:spcBef>
              <a:buSzPct val="100000"/>
              <a:buChar char="•"/>
            </a:pPr>
            <a:r>
              <a:rPr dirty="0" smtClean="0">
                <a:latin typeface="Arial" panose="020B0604020202020204" pitchFamily="34" charset="0"/>
                <a:cs typeface="Arial" panose="020B0604020202020204" pitchFamily="34" charset="0"/>
              </a:rPr>
              <a:t>It’s </a:t>
            </a:r>
            <a:r>
              <a:rPr dirty="0">
                <a:latin typeface="Arial" panose="020B0604020202020204" pitchFamily="34" charset="0"/>
                <a:cs typeface="Arial" panose="020B0604020202020204" pitchFamily="34" charset="0"/>
              </a:rPr>
              <a:t>important to note that these are programs that are born of activists’ response to a crisis.  </a:t>
            </a:r>
          </a:p>
          <a:p>
            <a:pPr marL="171450" indent="-171450">
              <a:spcBef>
                <a:spcPts val="0"/>
              </a:spcBef>
              <a:buSzPct val="100000"/>
              <a:buChar char="•"/>
            </a:pPr>
            <a:r>
              <a:rPr dirty="0">
                <a:latin typeface="Arial" panose="020B0604020202020204" pitchFamily="34" charset="0"/>
                <a:cs typeface="Arial" panose="020B0604020202020204" pitchFamily="34" charset="0"/>
              </a:rPr>
              <a:t>The late 80s and early 90s were a very scary time in America. </a:t>
            </a:r>
          </a:p>
          <a:p>
            <a:pPr marL="171450" indent="-171450">
              <a:spcBef>
                <a:spcPts val="0"/>
              </a:spcBef>
              <a:buSzPct val="100000"/>
              <a:buChar char="•"/>
            </a:pPr>
            <a:r>
              <a:rPr dirty="0">
                <a:latin typeface="Arial" panose="020B0604020202020204" pitchFamily="34" charset="0"/>
                <a:cs typeface="Arial" panose="020B0604020202020204" pitchFamily="34" charset="0"/>
              </a:rPr>
              <a:t>People were disappearing because of AIDS.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r>
              <a:rPr lang="en-US" b="1" dirty="0" smtClean="0">
                <a:latin typeface="Arial" panose="020B0604020202020204" pitchFamily="34" charset="0"/>
                <a:cs typeface="Arial" panose="020B0604020202020204" pitchFamily="34" charset="0"/>
              </a:rPr>
              <a:t>KEY</a:t>
            </a:r>
            <a:r>
              <a:rPr lang="en-US" b="1" baseline="0" dirty="0" smtClean="0">
                <a:latin typeface="Arial" panose="020B0604020202020204" pitchFamily="34" charset="0"/>
                <a:cs typeface="Arial" panose="020B0604020202020204" pitchFamily="34" charset="0"/>
              </a:rPr>
              <a:t> MESSAGES</a:t>
            </a:r>
            <a:endParaRPr lang="en-US"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dirty="0" smtClean="0">
                <a:latin typeface="Arial" panose="020B0604020202020204" pitchFamily="34" charset="0"/>
                <a:cs typeface="Arial" panose="020B0604020202020204" pitchFamily="34" charset="0"/>
              </a:rPr>
              <a:t>Does </a:t>
            </a:r>
            <a:r>
              <a:rPr dirty="0">
                <a:latin typeface="Arial" panose="020B0604020202020204" pitchFamily="34" charset="0"/>
                <a:cs typeface="Arial" panose="020B0604020202020204" pitchFamily="34" charset="0"/>
              </a:rPr>
              <a:t>not show underground programs.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r</a:t>
            </a:r>
            <a:r>
              <a:rPr dirty="0" smtClean="0">
                <a:latin typeface="Arial" panose="020B0604020202020204" pitchFamily="34" charset="0"/>
                <a:cs typeface="Arial" panose="020B0604020202020204" pitchFamily="34" charset="0"/>
              </a:rPr>
              <a:t>ed </a:t>
            </a:r>
            <a:r>
              <a:rPr dirty="0">
                <a:latin typeface="Arial" panose="020B0604020202020204" pitchFamily="34" charset="0"/>
                <a:cs typeface="Arial" panose="020B0604020202020204" pitchFamily="34" charset="0"/>
              </a:rPr>
              <a:t>stars </a:t>
            </a:r>
            <a:r>
              <a:rPr lang="en-US" dirty="0" smtClean="0">
                <a:latin typeface="Arial" panose="020B0604020202020204" pitchFamily="34" charset="0"/>
                <a:cs typeface="Arial" panose="020B0604020202020204" pitchFamily="34" charset="0"/>
              </a:rPr>
              <a:t>are</a:t>
            </a:r>
            <a:r>
              <a:rPr lang="en-US" baseline="0" dirty="0" smtClean="0">
                <a:latin typeface="Arial" panose="020B0604020202020204" pitchFamily="34" charset="0"/>
                <a:cs typeface="Arial" panose="020B0604020202020204" pitchFamily="34" charset="0"/>
              </a:rPr>
              <a:t> </a:t>
            </a:r>
            <a:r>
              <a:rPr dirty="0" smtClean="0">
                <a:latin typeface="Arial" panose="020B0604020202020204" pitchFamily="34" charset="0"/>
                <a:cs typeface="Arial" panose="020B0604020202020204" pitchFamily="34" charset="0"/>
              </a:rPr>
              <a:t>new </a:t>
            </a:r>
            <a:r>
              <a:rPr lang="en-US" dirty="0" smtClean="0">
                <a:latin typeface="Arial" panose="020B0604020202020204" pitchFamily="34" charset="0"/>
                <a:cs typeface="Arial" panose="020B0604020202020204" pitchFamily="34" charset="0"/>
              </a:rPr>
              <a:t>SAPs</a:t>
            </a:r>
            <a:r>
              <a:rPr lang="en-US" baseline="0" dirty="0" smtClean="0">
                <a:latin typeface="Arial" panose="020B0604020202020204" pitchFamily="34" charset="0"/>
                <a:cs typeface="Arial" panose="020B0604020202020204" pitchFamily="34" charset="0"/>
              </a:rPr>
              <a:t> </a:t>
            </a:r>
            <a:r>
              <a:rPr dirty="0" smtClean="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to be </a:t>
            </a:r>
            <a:r>
              <a:rPr dirty="0" smtClean="0">
                <a:latin typeface="Arial" panose="020B0604020202020204" pitchFamily="34" charset="0"/>
                <a:cs typeface="Arial" panose="020B0604020202020204" pitchFamily="34" charset="0"/>
              </a:rPr>
              <a:t>added</a:t>
            </a:r>
            <a:r>
              <a:rPr lang="en-US"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pPr>
              <a:spcBef>
                <a:spcPts val="0"/>
              </a:spcBef>
            </a:pPr>
            <a:endParaRPr b="1" dirty="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ln/>
        </p:spPr>
        <p:txBody>
          <a:bodyPr lIns="90398" tIns="45199" rIns="90398" bIns="45199"/>
          <a:lstStyle/>
          <a:p>
            <a:pPr>
              <a:defRPr/>
            </a:pPr>
            <a:r>
              <a:rPr lang="en-US" b="1" dirty="0" smtClean="0">
                <a:latin typeface="Arial" charset="0"/>
                <a:ea typeface="MS PGothic" charset="0"/>
              </a:rPr>
              <a:t>NOTES</a:t>
            </a:r>
          </a:p>
          <a:p>
            <a:pPr marL="169495" indent="-169495">
              <a:buFont typeface="Arial"/>
              <a:buChar char="•"/>
              <a:defRPr/>
            </a:pPr>
            <a:r>
              <a:rPr lang="en-US" dirty="0" smtClean="0">
                <a:latin typeface="Arial" charset="0"/>
                <a:ea typeface="MS PGothic" charset="0"/>
              </a:rPr>
              <a:t>Syringe access is the most efficient method to prevent HIV among PWID and there is no question on the evidence-based intervention.</a:t>
            </a:r>
          </a:p>
          <a:p>
            <a:pPr marL="169495" indent="-169495">
              <a:buFont typeface="Arial"/>
              <a:buChar char="•"/>
              <a:defRPr/>
            </a:pPr>
            <a:r>
              <a:rPr lang="en-US" dirty="0" smtClean="0">
                <a:latin typeface="Arial" charset="0"/>
                <a:ea typeface="MS PGothic" charset="0"/>
              </a:rPr>
              <a:t>There is no controversy surrounding the science of syringe access, disposal, exchange, and distribution. </a:t>
            </a:r>
          </a:p>
          <a:p>
            <a:pPr marL="169495" indent="-169495">
              <a:buFont typeface="Arial"/>
              <a:buChar char="•"/>
              <a:defRPr/>
            </a:pPr>
            <a:r>
              <a:rPr lang="en-US" dirty="0" smtClean="0">
                <a:latin typeface="Arial" charset="0"/>
                <a:ea typeface="MS PGothic" charset="0"/>
              </a:rPr>
              <a:t>The controversies, or barriers, to syringe access are social. </a:t>
            </a:r>
          </a:p>
          <a:p>
            <a:pPr marL="169495" indent="-169495">
              <a:buFont typeface="Arial"/>
              <a:buChar char="•"/>
              <a:defRPr/>
            </a:pPr>
            <a:r>
              <a:rPr lang="en-US" dirty="0" smtClean="0">
                <a:latin typeface="Arial" charset="0"/>
                <a:ea typeface="MS PGothic" charset="0"/>
              </a:rPr>
              <a:t>It is our job to inform providers, policy makers, active drug users, and our communities the efficacy of syringe access.</a:t>
            </a:r>
          </a:p>
          <a:p>
            <a:pPr>
              <a:buFont typeface="Arial"/>
              <a:buNone/>
              <a:defRPr/>
            </a:pPr>
            <a:endParaRPr lang="en-US" dirty="0">
              <a:latin typeface="Arial" charset="0"/>
              <a:ea typeface="MS PGothic" charset="0"/>
            </a:endParaRPr>
          </a:p>
        </p:txBody>
      </p:sp>
      <p:sp>
        <p:nvSpPr>
          <p:cNvPr id="300036" name="Rectangle 4"/>
          <p:cNvSpPr>
            <a:spLocks noChangeArrowheads="1"/>
          </p:cNvSpPr>
          <p:nvPr/>
        </p:nvSpPr>
        <p:spPr bwMode="auto">
          <a:xfrm>
            <a:off x="3886410" y="8685071"/>
            <a:ext cx="2971591" cy="45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025" tIns="45513" rIns="91025" bIns="45513" anchor="b"/>
          <a:lstStyle>
            <a:lvl1pPr defTabSz="923925" eaLnBrk="0" hangingPunct="0">
              <a:defRPr sz="2400">
                <a:solidFill>
                  <a:srgbClr val="000000"/>
                </a:solidFill>
                <a:latin typeface="Calibri" pitchFamily="34" charset="0"/>
                <a:ea typeface="MS PGothic" pitchFamily="34" charset="-128"/>
              </a:defRPr>
            </a:lvl1pPr>
            <a:lvl2pPr marL="742950" indent="-285750" defTabSz="923925" eaLnBrk="0" hangingPunct="0">
              <a:defRPr sz="2400">
                <a:solidFill>
                  <a:srgbClr val="000000"/>
                </a:solidFill>
                <a:latin typeface="Calibri" pitchFamily="34" charset="0"/>
                <a:ea typeface="MS PGothic" pitchFamily="34" charset="-128"/>
              </a:defRPr>
            </a:lvl2pPr>
            <a:lvl3pPr marL="1143000" indent="-228600" defTabSz="923925" eaLnBrk="0" hangingPunct="0">
              <a:defRPr sz="2400">
                <a:solidFill>
                  <a:srgbClr val="000000"/>
                </a:solidFill>
                <a:latin typeface="Calibri" pitchFamily="34" charset="0"/>
                <a:ea typeface="MS PGothic" pitchFamily="34" charset="-128"/>
              </a:defRPr>
            </a:lvl3pPr>
            <a:lvl4pPr marL="1600200" indent="-228600" defTabSz="923925" eaLnBrk="0" hangingPunct="0">
              <a:defRPr sz="2400">
                <a:solidFill>
                  <a:srgbClr val="000000"/>
                </a:solidFill>
                <a:latin typeface="Calibri" pitchFamily="34" charset="0"/>
                <a:ea typeface="MS PGothic" pitchFamily="34" charset="-128"/>
              </a:defRPr>
            </a:lvl4pPr>
            <a:lvl5pPr marL="2057400" indent="-228600" defTabSz="923925" eaLnBrk="0" hangingPunct="0">
              <a:defRPr sz="2400">
                <a:solidFill>
                  <a:srgbClr val="000000"/>
                </a:solidFill>
                <a:latin typeface="Calibri" pitchFamily="34" charset="0"/>
                <a:ea typeface="MS PGothic" pitchFamily="34" charset="-128"/>
              </a:defRPr>
            </a:lvl5pPr>
            <a:lvl6pPr marL="25146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fontAlgn="base" hangingPunct="1">
              <a:spcBef>
                <a:spcPct val="0"/>
              </a:spcBef>
              <a:spcAft>
                <a:spcPct val="0"/>
              </a:spcAft>
              <a:defRPr/>
            </a:pPr>
            <a:fld id="{910B98A2-5B3A-47A7-A2F0-05ED2A13C71C}" type="slidenum">
              <a:rPr lang="en-US" altLang="en-US" sz="1200" kern="1200">
                <a:solidFill>
                  <a:prstClr val="black"/>
                </a:solidFill>
                <a:latin typeface="Tahoma" pitchFamily="34" charset="0"/>
                <a:cs typeface="Arial" pitchFamily="34" charset="0"/>
              </a:rPr>
              <a:pPr algn="r" eaLnBrk="1" fontAlgn="base" hangingPunct="1">
                <a:spcBef>
                  <a:spcPct val="0"/>
                </a:spcBef>
                <a:spcAft>
                  <a:spcPct val="0"/>
                </a:spcAft>
                <a:defRPr/>
              </a:pPr>
              <a:t>27</a:t>
            </a:fld>
            <a:endParaRPr lang="en-US" altLang="en-US" sz="1200" kern="1200">
              <a:solidFill>
                <a:prstClr val="black"/>
              </a:solidFill>
              <a:latin typeface="Tahoma"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pPr>
              <a:spcBef>
                <a:spcPts val="0"/>
              </a:spcBef>
            </a:pP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a:spcBef>
                <a:spcPts val="0"/>
              </a:spcBef>
            </a:pPr>
            <a:endParaRPr b="1" dirty="0">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KEY MESSAGES</a:t>
            </a:r>
          </a:p>
          <a:p>
            <a:pPr>
              <a:spcBef>
                <a:spcPts val="0"/>
              </a:spcBef>
            </a:pPr>
            <a:r>
              <a:rPr lang="en-US" b="0" dirty="0" smtClean="0">
                <a:latin typeface="Arial" panose="020B0604020202020204" pitchFamily="34" charset="0"/>
                <a:cs typeface="Arial" panose="020B0604020202020204" pitchFamily="34" charset="0"/>
              </a:rPr>
              <a:t>The science behind this stretches</a:t>
            </a:r>
            <a:r>
              <a:rPr lang="en-US" b="0" baseline="0" dirty="0" smtClean="0">
                <a:latin typeface="Arial" panose="020B0604020202020204" pitchFamily="34" charset="0"/>
                <a:cs typeface="Arial" panose="020B0604020202020204" pitchFamily="34" charset="0"/>
              </a:rPr>
              <a:t> more than 30 years, and is overwhelming.</a:t>
            </a:r>
            <a:endParaRPr b="0" dirty="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98" tIns="45199" rIns="90398" bIns="45199"/>
          <a:lstStyle/>
          <a:p>
            <a:pPr eaLnBrk="1" hangingPunct="1">
              <a:spcBef>
                <a:spcPct val="0"/>
              </a:spcBef>
            </a:pPr>
            <a:r>
              <a:rPr lang="en-US" altLang="en-US" b="1" dirty="0" smtClean="0">
                <a:latin typeface="Arial" pitchFamily="34" charset="0"/>
              </a:rPr>
              <a:t>KEY MESSAGES</a:t>
            </a:r>
          </a:p>
          <a:p>
            <a:pPr eaLnBrk="1" hangingPunct="1">
              <a:spcBef>
                <a:spcPct val="0"/>
              </a:spcBef>
            </a:pPr>
            <a:r>
              <a:rPr lang="en-US" altLang="en-US" dirty="0" smtClean="0">
                <a:latin typeface="Arial" pitchFamily="34" charset="0"/>
              </a:rPr>
              <a:t>Researchers say that this is the great success story of HIV Prevention.  </a:t>
            </a:r>
          </a:p>
          <a:p>
            <a:pPr eaLnBrk="1" hangingPunct="1">
              <a:spcBef>
                <a:spcPct val="0"/>
              </a:spcBef>
            </a:pPr>
            <a:r>
              <a:rPr lang="en-US" altLang="en-US" dirty="0" smtClean="0">
                <a:latin typeface="Arial" pitchFamily="34" charset="0"/>
              </a:rPr>
              <a:t>The biggest successes we have managed to have in HIV transmission is with perinatal transmission and transmission among PWID.</a:t>
            </a:r>
          </a:p>
          <a:p>
            <a:pPr eaLnBrk="1" hangingPunct="1">
              <a:spcBef>
                <a:spcPct val="0"/>
              </a:spcBef>
              <a:buClr>
                <a:schemeClr val="tx1"/>
              </a:buClr>
              <a:buFontTx/>
              <a:buChar char="•"/>
            </a:pPr>
            <a:r>
              <a:rPr lang="en-US" altLang="en-US" dirty="0" smtClean="0">
                <a:latin typeface="Arial" pitchFamily="34" charset="0"/>
              </a:rPr>
              <a:t>Syringe access programs are the most effective, </a:t>
            </a:r>
            <a:r>
              <a:rPr lang="en-US" altLang="en-US" b="1" dirty="0" smtClean="0">
                <a:latin typeface="Arial" pitchFamily="34" charset="0"/>
              </a:rPr>
              <a:t>evidence-based</a:t>
            </a:r>
            <a:r>
              <a:rPr lang="en-US" altLang="en-US" dirty="0" smtClean="0">
                <a:latin typeface="Arial" pitchFamily="34" charset="0"/>
              </a:rPr>
              <a:t> HIV prevention tool for people who use drugs.</a:t>
            </a:r>
          </a:p>
          <a:p>
            <a:pPr eaLnBrk="1" hangingPunct="1">
              <a:spcBef>
                <a:spcPct val="0"/>
              </a:spcBef>
              <a:buClr>
                <a:schemeClr val="tx1"/>
              </a:buClr>
              <a:buFontTx/>
              <a:buChar char="•"/>
            </a:pPr>
            <a:r>
              <a:rPr lang="en-US" altLang="en-US" dirty="0" smtClean="0">
                <a:latin typeface="Arial" pitchFamily="34" charset="0"/>
              </a:rPr>
              <a:t>Seven federally funded research studies found that syringe exchange programs are a </a:t>
            </a:r>
            <a:r>
              <a:rPr lang="en-US" altLang="en-US" b="1" dirty="0" smtClean="0">
                <a:latin typeface="Arial" pitchFamily="34" charset="0"/>
              </a:rPr>
              <a:t>valuable resource</a:t>
            </a:r>
            <a:r>
              <a:rPr lang="en-US" altLang="en-US" dirty="0" smtClean="0">
                <a:latin typeface="Arial" pitchFamily="34" charset="0"/>
              </a:rPr>
              <a:t>.</a:t>
            </a:r>
          </a:p>
          <a:p>
            <a:pPr eaLnBrk="1" hangingPunct="1">
              <a:spcBef>
                <a:spcPct val="0"/>
              </a:spcBef>
              <a:buClr>
                <a:schemeClr val="tx1"/>
              </a:buClr>
              <a:buFontTx/>
              <a:buChar char="•"/>
            </a:pPr>
            <a:r>
              <a:rPr lang="en-US" altLang="en-US" dirty="0" smtClean="0">
                <a:latin typeface="Arial" pitchFamily="34" charset="0"/>
              </a:rPr>
              <a:t>In cities across the nation, </a:t>
            </a:r>
            <a:r>
              <a:rPr lang="en-US" altLang="en-US" b="1" dirty="0" smtClean="0">
                <a:latin typeface="Arial" pitchFamily="34" charset="0"/>
              </a:rPr>
              <a:t>PWID</a:t>
            </a:r>
            <a:r>
              <a:rPr lang="en-US" altLang="en-US" dirty="0" smtClean="0">
                <a:latin typeface="Arial" pitchFamily="34" charset="0"/>
              </a:rPr>
              <a:t> have reversed the course of the AIDS epidemic by using sterile syringes and </a:t>
            </a:r>
            <a:r>
              <a:rPr lang="en-US" altLang="en-US" b="1" dirty="0" smtClean="0">
                <a:latin typeface="Arial" pitchFamily="34" charset="0"/>
              </a:rPr>
              <a:t>harm reduction </a:t>
            </a:r>
            <a:r>
              <a:rPr lang="en-US" altLang="en-US" dirty="0" smtClean="0">
                <a:latin typeface="Arial" pitchFamily="34" charset="0"/>
              </a:rPr>
              <a:t>practices. </a:t>
            </a:r>
          </a:p>
          <a:p>
            <a:pPr eaLnBrk="1" hangingPunct="1">
              <a:spcBef>
                <a:spcPct val="0"/>
              </a:spcBef>
              <a:buClr>
                <a:schemeClr val="tx1"/>
              </a:buClr>
              <a:buFontTx/>
              <a:buChar char="•"/>
            </a:pPr>
            <a:endParaRPr lang="en-US" altLang="en-US" dirty="0" smtClean="0">
              <a:latin typeface="Arial" pitchFamily="34" charset="0"/>
            </a:endParaRPr>
          </a:p>
        </p:txBody>
      </p:sp>
      <p:sp>
        <p:nvSpPr>
          <p:cNvPr id="295940" name="Rectangle 4"/>
          <p:cNvSpPr>
            <a:spLocks noChangeArrowheads="1"/>
          </p:cNvSpPr>
          <p:nvPr/>
        </p:nvSpPr>
        <p:spPr bwMode="auto">
          <a:xfrm>
            <a:off x="3886410" y="8685071"/>
            <a:ext cx="2971591" cy="45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025" tIns="45513" rIns="91025" bIns="45513" anchor="b"/>
          <a:lstStyle>
            <a:lvl1pPr defTabSz="923925" eaLnBrk="0" hangingPunct="0">
              <a:defRPr sz="2400">
                <a:solidFill>
                  <a:srgbClr val="000000"/>
                </a:solidFill>
                <a:latin typeface="Calibri" pitchFamily="34" charset="0"/>
                <a:ea typeface="MS PGothic" pitchFamily="34" charset="-128"/>
              </a:defRPr>
            </a:lvl1pPr>
            <a:lvl2pPr marL="742950" indent="-285750" defTabSz="923925" eaLnBrk="0" hangingPunct="0">
              <a:defRPr sz="2400">
                <a:solidFill>
                  <a:srgbClr val="000000"/>
                </a:solidFill>
                <a:latin typeface="Calibri" pitchFamily="34" charset="0"/>
                <a:ea typeface="MS PGothic" pitchFamily="34" charset="-128"/>
              </a:defRPr>
            </a:lvl2pPr>
            <a:lvl3pPr marL="1143000" indent="-228600" defTabSz="923925" eaLnBrk="0" hangingPunct="0">
              <a:defRPr sz="2400">
                <a:solidFill>
                  <a:srgbClr val="000000"/>
                </a:solidFill>
                <a:latin typeface="Calibri" pitchFamily="34" charset="0"/>
                <a:ea typeface="MS PGothic" pitchFamily="34" charset="-128"/>
              </a:defRPr>
            </a:lvl3pPr>
            <a:lvl4pPr marL="1600200" indent="-228600" defTabSz="923925" eaLnBrk="0" hangingPunct="0">
              <a:defRPr sz="2400">
                <a:solidFill>
                  <a:srgbClr val="000000"/>
                </a:solidFill>
                <a:latin typeface="Calibri" pitchFamily="34" charset="0"/>
                <a:ea typeface="MS PGothic" pitchFamily="34" charset="-128"/>
              </a:defRPr>
            </a:lvl4pPr>
            <a:lvl5pPr marL="2057400" indent="-228600" defTabSz="923925" eaLnBrk="0" hangingPunct="0">
              <a:defRPr sz="2400">
                <a:solidFill>
                  <a:srgbClr val="000000"/>
                </a:solidFill>
                <a:latin typeface="Calibri" pitchFamily="34" charset="0"/>
                <a:ea typeface="MS PGothic" pitchFamily="34" charset="-128"/>
              </a:defRPr>
            </a:lvl5pPr>
            <a:lvl6pPr marL="25146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fontAlgn="base" hangingPunct="1">
              <a:spcBef>
                <a:spcPct val="0"/>
              </a:spcBef>
              <a:spcAft>
                <a:spcPct val="0"/>
              </a:spcAft>
              <a:defRPr/>
            </a:pPr>
            <a:fld id="{739756A0-F494-4417-B875-4F5DA260ECA1}" type="slidenum">
              <a:rPr lang="en-US" altLang="en-US" sz="1200" kern="1200">
                <a:solidFill>
                  <a:prstClr val="black"/>
                </a:solidFill>
                <a:cs typeface="Arial" pitchFamily="34" charset="0"/>
              </a:rPr>
              <a:pPr algn="r" eaLnBrk="1" fontAlgn="base" hangingPunct="1">
                <a:spcBef>
                  <a:spcPct val="0"/>
                </a:spcBef>
                <a:spcAft>
                  <a:spcPct val="0"/>
                </a:spcAft>
                <a:defRPr/>
              </a:pPr>
              <a:t>31</a:t>
            </a:fld>
            <a:endParaRPr lang="en-US" altLang="en-US" sz="1200" kern="1200">
              <a:solidFill>
                <a:prstClr val="black"/>
              </a:solidFill>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p>
            <a:pPr>
              <a:defRPr b="1">
                <a:latin typeface="Arial"/>
                <a:ea typeface="Arial"/>
                <a:cs typeface="Arial"/>
                <a:sym typeface="Arial"/>
              </a:defRPr>
            </a:pPr>
            <a:r>
              <a:rPr lang="en-US" sz="1200" dirty="0" smtClean="0">
                <a:latin typeface="Arial" panose="020B0604020202020204" pitchFamily="34" charset="0"/>
                <a:cs typeface="Arial" panose="020B0604020202020204" pitchFamily="34" charset="0"/>
              </a:rPr>
              <a:t>KEY MESSAGES</a:t>
            </a:r>
          </a:p>
          <a:p>
            <a:pPr>
              <a:defRPr u="sng">
                <a:latin typeface="Arial"/>
                <a:ea typeface="Arial"/>
                <a:cs typeface="Arial"/>
                <a:sym typeface="Arial"/>
              </a:defRPr>
            </a:pPr>
            <a:r>
              <a:rPr lang="en-US" sz="1200" dirty="0" smtClean="0">
                <a:latin typeface="Arial" panose="020B0604020202020204" pitchFamily="34" charset="0"/>
                <a:cs typeface="Arial" panose="020B0604020202020204" pitchFamily="34" charset="0"/>
              </a:rPr>
              <a:t>Purpose of Training</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This workshop will explore the need for syringe access programs (SAPs) from a public health perspective. </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By examining various functions and interventions of program models in the United States,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we will discuss s</a:t>
            </a:r>
            <a:r>
              <a:rPr lang="en-US" sz="1200" kern="1200" dirty="0" smtClean="0">
                <a:solidFill>
                  <a:schemeClr val="tx1"/>
                </a:solidFill>
                <a:effectLst/>
                <a:latin typeface="Arial" panose="020B0604020202020204" pitchFamily="34" charset="0"/>
                <a:ea typeface="+mn-ea"/>
                <a:cs typeface="Arial" panose="020B0604020202020204" pitchFamily="34" charset="0"/>
              </a:rPr>
              <a:t>yringe access in the context of an engagement model and intervention for people who use drugs.</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Including the benefits beyond providing safer injection materials, and applies ‘best practice’ service provisions adaptable to various SAP settings, models, and client engagement settings. </a:t>
            </a: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defTabSz="914400" eaLnBrk="1" fontAlgn="auto" latinLnBrk="0" hangingPunct="1">
              <a:lnSpc>
                <a:spcPct val="100000"/>
              </a:lnSpc>
              <a:spcBef>
                <a:spcPts val="40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NOTES</a:t>
            </a:r>
          </a:p>
          <a:p>
            <a:r>
              <a:rPr lang="en-US" sz="1200" kern="1200" baseline="0" dirty="0" smtClean="0">
                <a:solidFill>
                  <a:schemeClr val="tx1"/>
                </a:solidFill>
                <a:effectLst/>
                <a:latin typeface="Arial" panose="020B0604020202020204" pitchFamily="34" charset="0"/>
                <a:ea typeface="+mn-ea"/>
                <a:cs typeface="Arial" panose="020B0604020202020204" pitchFamily="34" charset="0"/>
              </a:rPr>
              <a:t>Providing i</a:t>
            </a:r>
            <a:r>
              <a:rPr lang="en-US" sz="1200" kern="1200" dirty="0" smtClean="0">
                <a:solidFill>
                  <a:schemeClr val="tx1"/>
                </a:solidFill>
                <a:effectLst/>
                <a:latin typeface="Arial" panose="020B0604020202020204" pitchFamily="34" charset="0"/>
                <a:ea typeface="+mn-ea"/>
                <a:cs typeface="Arial" panose="020B0604020202020204" pitchFamily="34" charset="0"/>
              </a:rPr>
              <a:t>nformation on the current public health impact of injection drug use in your community, and legal issues around syringe distribution, paraphernalia laws, and other local regulations in your state, will provide relevant context.</a:t>
            </a: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This will also allow participants to gain vital knowledge while preparing for their roles as HHRNs. We encourage trainers to incorporate as much regional</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state-specific examples and trends as possible in HIV/Hep C/Overdose rates and drug use behaviors (e.g. commonly used drugs in the region, routes of administration, syringe access issues, etc.).</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a:defRPr>
                <a:latin typeface="Arial"/>
                <a:ea typeface="Arial"/>
                <a:cs typeface="Arial"/>
                <a:sym typeface="Arial"/>
              </a:defRPr>
            </a:pPr>
            <a:endParaRPr lang="en-US" dirty="0" smtClean="0">
              <a:latin typeface="Arial" panose="020B0604020202020204" pitchFamily="34" charset="0"/>
              <a:cs typeface="Arial" panose="020B0604020202020204" pitchFamily="34" charset="0"/>
            </a:endParaRPr>
          </a:p>
          <a:p>
            <a:pPr>
              <a:defRPr>
                <a:latin typeface="Arial"/>
                <a:ea typeface="Arial"/>
                <a:cs typeface="Arial"/>
                <a:sym typeface="Arial"/>
              </a:defRPr>
            </a:pPr>
            <a:endParaRPr lang="en-US" dirty="0" smtClean="0">
              <a:latin typeface="Arial" panose="020B0604020202020204" pitchFamily="34" charset="0"/>
              <a:cs typeface="Arial" panose="020B0604020202020204" pitchFamily="34" charset="0"/>
            </a:endParaRPr>
          </a:p>
          <a:p>
            <a:pPr eaLnBrk="1" hangingPunct="1">
              <a:defRPr/>
            </a:pPr>
            <a:endParaRPr lang="en-US" altLang="en-US" sz="1200" dirty="0">
              <a:solidFill>
                <a:srgbClr val="000000"/>
              </a:solidFill>
              <a:latin typeface="Arial" panose="020B0604020202020204" pitchFamily="34" charset="0"/>
              <a:ea typeface="MS PGothic" pitchFamily="34" charset="-128"/>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98" tIns="45199" rIns="90398" bIns="45199"/>
          <a:lstStyle/>
          <a:p>
            <a:pPr eaLnBrk="1" hangingPunct="1">
              <a:spcBef>
                <a:spcPct val="0"/>
              </a:spcBef>
            </a:pPr>
            <a:r>
              <a:rPr lang="en-US" altLang="en-US" b="1" dirty="0" smtClean="0">
                <a:latin typeface="Arial" pitchFamily="34" charset="0"/>
                <a:cs typeface="Arial" panose="020B0604020202020204" pitchFamily="34" charset="0"/>
              </a:rPr>
              <a:t>KEY MESSAGES</a:t>
            </a:r>
          </a:p>
          <a:p>
            <a:pPr eaLnBrk="1" hangingPunct="1">
              <a:spcBef>
                <a:spcPct val="0"/>
              </a:spcBef>
              <a:buFontTx/>
              <a:buChar char="•"/>
            </a:pPr>
            <a:r>
              <a:rPr lang="en-US" altLang="en-US" dirty="0" smtClean="0">
                <a:latin typeface="Arial" pitchFamily="34" charset="0"/>
                <a:cs typeface="Arial" panose="020B0604020202020204" pitchFamily="34" charset="0"/>
              </a:rPr>
              <a:t>Syringe Access Programs (SAPs) can help reduce incidents of sharing through providing sterile equipment and supplies, safer injection education, exploring barriers for the individual, and increasing self-efficacy.</a:t>
            </a:r>
          </a:p>
          <a:p>
            <a:pPr eaLnBrk="1" hangingPunct="1">
              <a:spcBef>
                <a:spcPct val="0"/>
              </a:spcBef>
              <a:buFontTx/>
              <a:buChar char="•"/>
            </a:pPr>
            <a:r>
              <a:rPr lang="en-US" altLang="en-US" dirty="0" smtClean="0">
                <a:latin typeface="Arial" pitchFamily="34" charset="0"/>
                <a:cs typeface="Arial" panose="020B0604020202020204" pitchFamily="34" charset="0"/>
              </a:rPr>
              <a:t>Historically, SAP focus was on HIV prevention, leaving many long-time injectors infected with chronic HCV – sometimes undetected for years.  In the past decade+, HCV has been </a:t>
            </a:r>
            <a:r>
              <a:rPr lang="ja-JP" altLang="en-US" dirty="0" smtClean="0">
                <a:latin typeface="Arial" pitchFamily="34" charset="0"/>
                <a:cs typeface="Arial" panose="020B0604020202020204" pitchFamily="34" charset="0"/>
              </a:rPr>
              <a:t>‘</a:t>
            </a:r>
            <a:r>
              <a:rPr lang="en-US" altLang="ja-JP" dirty="0" smtClean="0">
                <a:latin typeface="Arial" pitchFamily="34" charset="0"/>
                <a:cs typeface="Arial" panose="020B0604020202020204" pitchFamily="34" charset="0"/>
              </a:rPr>
              <a:t>on the map</a:t>
            </a:r>
            <a:r>
              <a:rPr lang="ja-JP" altLang="en-US" dirty="0" smtClean="0">
                <a:latin typeface="Arial" pitchFamily="34" charset="0"/>
                <a:cs typeface="Arial" panose="020B0604020202020204" pitchFamily="34" charset="0"/>
              </a:rPr>
              <a:t>’</a:t>
            </a:r>
            <a:r>
              <a:rPr lang="en-US" altLang="ja-JP" dirty="0" smtClean="0">
                <a:latin typeface="Arial" pitchFamily="34" charset="0"/>
                <a:cs typeface="Arial" panose="020B0604020202020204" pitchFamily="34" charset="0"/>
              </a:rPr>
              <a:t> – if not, this percentage (31.8%) would be much higher.  - More people now getting tested, treated, connected to care, and NOT SHARING syringes and equipment.  MORE </a:t>
            </a:r>
            <a:r>
              <a:rPr lang="en-US" altLang="ja-JP" b="1" dirty="0" smtClean="0">
                <a:latin typeface="Arial" pitchFamily="34" charset="0"/>
                <a:cs typeface="Arial" panose="020B0604020202020204" pitchFamily="34" charset="0"/>
              </a:rPr>
              <a:t>NOT SHARING </a:t>
            </a:r>
            <a:r>
              <a:rPr lang="en-US" altLang="ja-JP" dirty="0" smtClean="0">
                <a:latin typeface="Arial" pitchFamily="34" charset="0"/>
                <a:cs typeface="Arial" panose="020B0604020202020204" pitchFamily="34" charset="0"/>
              </a:rPr>
              <a:t>THAN SHARING.</a:t>
            </a:r>
          </a:p>
          <a:p>
            <a:pPr eaLnBrk="1" hangingPunct="1">
              <a:spcBef>
                <a:spcPct val="0"/>
              </a:spcBef>
              <a:buFontTx/>
              <a:buChar char="•"/>
            </a:pPr>
            <a:r>
              <a:rPr lang="en-US" altLang="en-US" dirty="0" smtClean="0">
                <a:latin typeface="Arial" pitchFamily="34" charset="0"/>
                <a:cs typeface="Arial" panose="020B0604020202020204" pitchFamily="34" charset="0"/>
              </a:rPr>
              <a:t>Last bullet: focus on new injectors, discuss testing &amp; treatment as prevention.</a:t>
            </a:r>
          </a:p>
          <a:p>
            <a:pPr eaLnBrk="1" hangingPunct="1">
              <a:spcBef>
                <a:spcPct val="0"/>
              </a:spcBef>
              <a:buFontTx/>
              <a:buChar char="•"/>
            </a:pPr>
            <a:endParaRPr lang="en-US" altLang="en-US" dirty="0" smtClean="0">
              <a:latin typeface="Arial" pitchFamily="34" charset="0"/>
              <a:cs typeface="Arial" panose="020B0604020202020204" pitchFamily="34" charset="0"/>
            </a:endParaRPr>
          </a:p>
          <a:p>
            <a:pPr marL="0" marR="0" indent="0" defTabSz="914400" eaLnBrk="1" fontAlgn="auto" latinLnBrk="0" hangingPunct="1">
              <a:lnSpc>
                <a:spcPct val="100000"/>
              </a:lnSpc>
              <a:spcBef>
                <a:spcPts val="400"/>
              </a:spcBef>
              <a:spcAft>
                <a:spcPts val="0"/>
              </a:spcAft>
              <a:buClrTx/>
              <a:buSzTx/>
              <a:buFontTx/>
              <a:buNone/>
              <a:tabLst/>
              <a:defRPr/>
            </a:pPr>
            <a:r>
              <a:rPr lang="en-US" sz="1200" b="1" dirty="0" smtClean="0">
                <a:effectLst/>
                <a:latin typeface="Arial" panose="020B0604020202020204" pitchFamily="34" charset="0"/>
                <a:ea typeface="+mn-ea"/>
                <a:cs typeface="Arial" panose="020B0604020202020204" pitchFamily="34" charset="0"/>
                <a:sym typeface="Calibri"/>
              </a:rPr>
              <a:t>NOTES</a:t>
            </a:r>
            <a:endParaRPr lang="en-US" sz="1200" dirty="0" smtClean="0">
              <a:effectLst/>
              <a:latin typeface="Arial" panose="020B0604020202020204" pitchFamily="34" charset="0"/>
              <a:ea typeface="+mn-ea"/>
              <a:cs typeface="Arial" panose="020B0604020202020204" pitchFamily="34" charset="0"/>
              <a:sym typeface="Calibri"/>
            </a:endParaRPr>
          </a:p>
          <a:p>
            <a:pPr eaLnBrk="1" hangingPunct="1"/>
            <a:r>
              <a:rPr lang="en-US" altLang="en-US" i="1" dirty="0" smtClean="0">
                <a:latin typeface="Arial" panose="020B0604020202020204" pitchFamily="34" charset="0"/>
                <a:cs typeface="Arial" panose="020B0604020202020204" pitchFamily="34" charset="0"/>
              </a:rPr>
              <a:t>Source: HIV-Associated Behaviors among Injecting Drug Users—23 Cities, United States, </a:t>
            </a:r>
          </a:p>
          <a:p>
            <a:pPr eaLnBrk="1" hangingPunct="1"/>
            <a:r>
              <a:rPr lang="en-US" altLang="en-US" i="1" dirty="0" smtClean="0">
                <a:latin typeface="Arial" panose="020B0604020202020204" pitchFamily="34" charset="0"/>
                <a:cs typeface="Arial" panose="020B0604020202020204" pitchFamily="34" charset="0"/>
              </a:rPr>
              <a:t>May 2005-Feb 2006;CDC MMWR; April 10, 2009; 58(13);329-333 </a:t>
            </a:r>
          </a:p>
          <a:p>
            <a:pPr eaLnBrk="1" hangingPunct="1"/>
            <a:r>
              <a:rPr lang="en-US" altLang="en-US" i="1" dirty="0" smtClean="0">
                <a:latin typeface="Arial" panose="020B0604020202020204" pitchFamily="34" charset="0"/>
                <a:cs typeface="Arial" panose="020B0604020202020204" pitchFamily="34" charset="0"/>
              </a:rPr>
              <a:t>Available at httlp://www.cdc.gov/mmwr/preview/mmwrhtml/mm5813a1.html</a:t>
            </a:r>
          </a:p>
          <a:p>
            <a:pPr eaLnBrk="1" hangingPunct="1">
              <a:spcBef>
                <a:spcPct val="0"/>
              </a:spcBef>
              <a:buFontTx/>
              <a:buChar char="•"/>
            </a:pPr>
            <a:endParaRPr lang="en-US" altLang="en-US" dirty="0" smtClean="0">
              <a:latin typeface="Arial" pitchFamily="34" charset="0"/>
              <a:cs typeface="Arial" panose="020B0604020202020204" pitchFamily="34" charset="0"/>
            </a:endParaRPr>
          </a:p>
        </p:txBody>
      </p:sp>
      <p:sp>
        <p:nvSpPr>
          <p:cNvPr id="297988" name="Rectangle 4"/>
          <p:cNvSpPr>
            <a:spLocks noChangeArrowheads="1"/>
          </p:cNvSpPr>
          <p:nvPr/>
        </p:nvSpPr>
        <p:spPr bwMode="auto">
          <a:xfrm>
            <a:off x="3886410" y="8685071"/>
            <a:ext cx="2971591" cy="45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025" tIns="45513" rIns="91025" bIns="45513" anchor="b"/>
          <a:lstStyle>
            <a:lvl1pPr defTabSz="923925" eaLnBrk="0" hangingPunct="0">
              <a:defRPr sz="2400">
                <a:solidFill>
                  <a:srgbClr val="000000"/>
                </a:solidFill>
                <a:latin typeface="Calibri" pitchFamily="34" charset="0"/>
                <a:ea typeface="MS PGothic" pitchFamily="34" charset="-128"/>
              </a:defRPr>
            </a:lvl1pPr>
            <a:lvl2pPr marL="742950" indent="-285750" defTabSz="923925" eaLnBrk="0" hangingPunct="0">
              <a:defRPr sz="2400">
                <a:solidFill>
                  <a:srgbClr val="000000"/>
                </a:solidFill>
                <a:latin typeface="Calibri" pitchFamily="34" charset="0"/>
                <a:ea typeface="MS PGothic" pitchFamily="34" charset="-128"/>
              </a:defRPr>
            </a:lvl2pPr>
            <a:lvl3pPr marL="1143000" indent="-228600" defTabSz="923925" eaLnBrk="0" hangingPunct="0">
              <a:defRPr sz="2400">
                <a:solidFill>
                  <a:srgbClr val="000000"/>
                </a:solidFill>
                <a:latin typeface="Calibri" pitchFamily="34" charset="0"/>
                <a:ea typeface="MS PGothic" pitchFamily="34" charset="-128"/>
              </a:defRPr>
            </a:lvl3pPr>
            <a:lvl4pPr marL="1600200" indent="-228600" defTabSz="923925" eaLnBrk="0" hangingPunct="0">
              <a:defRPr sz="2400">
                <a:solidFill>
                  <a:srgbClr val="000000"/>
                </a:solidFill>
                <a:latin typeface="Calibri" pitchFamily="34" charset="0"/>
                <a:ea typeface="MS PGothic" pitchFamily="34" charset="-128"/>
              </a:defRPr>
            </a:lvl4pPr>
            <a:lvl5pPr marL="2057400" indent="-228600" defTabSz="923925" eaLnBrk="0" hangingPunct="0">
              <a:defRPr sz="2400">
                <a:solidFill>
                  <a:srgbClr val="000000"/>
                </a:solidFill>
                <a:latin typeface="Calibri" pitchFamily="34" charset="0"/>
                <a:ea typeface="MS PGothic" pitchFamily="34" charset="-128"/>
              </a:defRPr>
            </a:lvl5pPr>
            <a:lvl6pPr marL="25146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fontAlgn="base" hangingPunct="1">
              <a:spcBef>
                <a:spcPct val="0"/>
              </a:spcBef>
              <a:spcAft>
                <a:spcPct val="0"/>
              </a:spcAft>
              <a:defRPr/>
            </a:pPr>
            <a:fld id="{36E195B8-BE23-4043-91F1-639F96AA25ED}" type="slidenum">
              <a:rPr lang="en-US" altLang="en-US" sz="1200" kern="1200">
                <a:solidFill>
                  <a:prstClr val="black"/>
                </a:solidFill>
                <a:cs typeface="Arial" pitchFamily="34" charset="0"/>
              </a:rPr>
              <a:pPr algn="r" eaLnBrk="1" fontAlgn="base" hangingPunct="1">
                <a:spcBef>
                  <a:spcPct val="0"/>
                </a:spcBef>
                <a:spcAft>
                  <a:spcPct val="0"/>
                </a:spcAft>
                <a:defRPr/>
              </a:pPr>
              <a:t>32</a:t>
            </a:fld>
            <a:endParaRPr lang="en-US" altLang="en-US" sz="1200" kern="1200">
              <a:solidFill>
                <a:prstClr val="black"/>
              </a:solidFill>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p>
            <a:pPr>
              <a:defRPr b="1">
                <a:latin typeface="Arial"/>
                <a:ea typeface="Arial"/>
                <a:cs typeface="Arial"/>
                <a:sym typeface="Arial"/>
              </a:defRPr>
            </a:pPr>
            <a:r>
              <a:rPr dirty="0"/>
              <a:t>KEY </a:t>
            </a:r>
            <a:r>
              <a:rPr dirty="0" smtClean="0"/>
              <a:t>MESSAGES</a:t>
            </a:r>
            <a:endParaRPr dirty="0"/>
          </a:p>
          <a:p>
            <a:pPr>
              <a:buSzPct val="100000"/>
              <a:buChar char="•"/>
              <a:defRPr>
                <a:latin typeface="Arial"/>
                <a:ea typeface="Arial"/>
                <a:cs typeface="Arial"/>
                <a:sym typeface="Arial"/>
              </a:defRPr>
            </a:pPr>
            <a:r>
              <a:rPr dirty="0"/>
              <a:t>Syringes can be the “hook” to reach PWID and offer holistic care:</a:t>
            </a:r>
          </a:p>
          <a:p>
            <a:pPr>
              <a:buSzPct val="100000"/>
              <a:buChar char="•"/>
              <a:defRPr>
                <a:latin typeface="Arial"/>
                <a:ea typeface="Arial"/>
                <a:cs typeface="Arial"/>
                <a:sym typeface="Arial"/>
              </a:defRPr>
            </a:pPr>
            <a:r>
              <a:rPr dirty="0"/>
              <a:t>Referrals to detox, rehab, DV services, safer sex supplies, Hep A + B vaccinations</a:t>
            </a:r>
          </a:p>
          <a:p>
            <a:pPr>
              <a:buSzPct val="100000"/>
              <a:buChar char="•"/>
              <a:defRPr>
                <a:latin typeface="Arial"/>
                <a:ea typeface="Arial"/>
                <a:cs typeface="Arial"/>
                <a:sym typeface="Arial"/>
              </a:defRPr>
            </a:pPr>
            <a:r>
              <a:rPr dirty="0"/>
              <a:t>A Bad Date Sheet is a description of violent or abusive customers in the sex industry.</a:t>
            </a:r>
          </a:p>
          <a:p>
            <a:pPr>
              <a:buSzPct val="100000"/>
              <a:buChar char="•"/>
              <a:defRPr>
                <a:latin typeface="Arial"/>
                <a:ea typeface="Arial"/>
                <a:cs typeface="Arial"/>
                <a:sym typeface="Arial"/>
              </a:defRPr>
            </a:pPr>
            <a:r>
              <a:rPr dirty="0"/>
              <a:t>Programs pass around printed sheets from SAP as a measure of harm reduction for sex workers.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NOTES</a:t>
            </a:r>
          </a:p>
          <a:p>
            <a:pPr>
              <a:spcBef>
                <a:spcPts val="0"/>
              </a:spcBef>
            </a:pPr>
            <a:r>
              <a:rPr lang="en-US" dirty="0" smtClean="0">
                <a:latin typeface="Arial" panose="020B0604020202020204" pitchFamily="34" charset="0"/>
                <a:cs typeface="Arial" panose="020B0604020202020204" pitchFamily="34" charset="0"/>
              </a:rPr>
              <a:t>In </a:t>
            </a:r>
            <a:r>
              <a:rPr b="0" dirty="0" smtClean="0">
                <a:latin typeface="Arial" panose="020B0604020202020204" pitchFamily="34" charset="0"/>
                <a:cs typeface="Arial" panose="020B0604020202020204" pitchFamily="34" charset="0"/>
              </a:rPr>
              <a:t>terms </a:t>
            </a:r>
            <a:r>
              <a:rPr b="0" dirty="0">
                <a:latin typeface="Arial" panose="020B0604020202020204" pitchFamily="34" charset="0"/>
                <a:cs typeface="Arial" panose="020B0604020202020204" pitchFamily="34" charset="0"/>
              </a:rPr>
              <a:t>of responses to these issues – e.g. “can also be a backdoor to syringe access and overdose prevention; the need to integrate SAS into the spectrum of services for PWUD.  SAS can be a pathway to these services (and visa versa).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p>
            <a:pPr>
              <a:spcBef>
                <a:spcPts val="0"/>
              </a:spcBef>
              <a:defRPr b="1">
                <a:latin typeface="Arial"/>
                <a:ea typeface="Arial"/>
                <a:cs typeface="Arial"/>
                <a:sym typeface="Arial"/>
              </a:defRPr>
            </a:pPr>
            <a:r>
              <a:rPr dirty="0" smtClean="0"/>
              <a:t>TRAINERS PREP</a:t>
            </a:r>
            <a:endParaRPr dirty="0"/>
          </a:p>
          <a:p>
            <a:pPr marL="171450" indent="-171450">
              <a:spcBef>
                <a:spcPts val="0"/>
              </a:spcBef>
              <a:buFont typeface="Arial" panose="020B0604020202020204" pitchFamily="34" charset="0"/>
              <a:buChar char="•"/>
              <a:defRPr>
                <a:latin typeface="Arial"/>
                <a:ea typeface="Arial"/>
                <a:cs typeface="Arial"/>
                <a:sym typeface="Arial"/>
              </a:defRPr>
            </a:pPr>
            <a:r>
              <a:rPr lang="en-US" dirty="0" smtClean="0"/>
              <a:t>Hang</a:t>
            </a:r>
            <a:r>
              <a:rPr lang="en-US" baseline="0" dirty="0" smtClean="0"/>
              <a:t> on the wall prepared newsprint</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latin typeface="Arial"/>
                <a:ea typeface="Arial"/>
                <a:cs typeface="Arial"/>
                <a:sym typeface="Arial"/>
              </a:defRPr>
            </a:pPr>
            <a:r>
              <a:rPr lang="en-US" dirty="0" smtClean="0"/>
              <a:t>There</a:t>
            </a:r>
            <a:r>
              <a:rPr lang="en-US" baseline="0" dirty="0" smtClean="0"/>
              <a:t> are 6-newsprints total</a:t>
            </a:r>
            <a:endParaRPr lang="en-US" dirty="0" smtClean="0"/>
          </a:p>
          <a:p>
            <a:pPr marL="171450" indent="-171450">
              <a:spcBef>
                <a:spcPts val="0"/>
              </a:spcBef>
              <a:buFont typeface="Arial" panose="020B0604020202020204" pitchFamily="34" charset="0"/>
              <a:buChar char="•"/>
              <a:defRPr>
                <a:latin typeface="Arial"/>
                <a:ea typeface="Arial"/>
                <a:cs typeface="Arial"/>
                <a:sym typeface="Arial"/>
              </a:defRPr>
            </a:pPr>
            <a:r>
              <a:rPr lang="en-US" baseline="0" dirty="0" smtClean="0"/>
              <a:t>Hang in pairs so the perspective of Law Enforcement and PWID are together side by side</a:t>
            </a:r>
          </a:p>
          <a:p>
            <a:pPr marL="171450" indent="-171450">
              <a:spcBef>
                <a:spcPts val="0"/>
              </a:spcBef>
              <a:buFont typeface="Arial" panose="020B0604020202020204" pitchFamily="34" charset="0"/>
              <a:buChar char="•"/>
              <a:defRPr>
                <a:latin typeface="Arial"/>
                <a:ea typeface="Arial"/>
                <a:cs typeface="Arial"/>
                <a:sym typeface="Arial"/>
              </a:defRPr>
            </a:pPr>
            <a:r>
              <a:rPr lang="en-US" baseline="0" dirty="0" smtClean="0"/>
              <a:t>These pairs are coupled by: </a:t>
            </a:r>
            <a:r>
              <a:rPr dirty="0" smtClean="0"/>
              <a:t>P </a:t>
            </a:r>
            <a:r>
              <a:rPr dirty="0"/>
              <a:t>(Positive), M (Minus), and I (Interesting)</a:t>
            </a:r>
          </a:p>
          <a:p>
            <a:pPr>
              <a:spcBef>
                <a:spcPts val="0"/>
              </a:spcBef>
              <a:defRPr b="1">
                <a:latin typeface="Arial"/>
                <a:ea typeface="Arial"/>
                <a:cs typeface="Arial"/>
                <a:sym typeface="Arial"/>
              </a:defRPr>
            </a:pPr>
            <a:endParaRPr dirty="0"/>
          </a:p>
          <a:p>
            <a:pPr>
              <a:spcBef>
                <a:spcPts val="0"/>
              </a:spcBef>
              <a:defRPr b="1">
                <a:latin typeface="Arial"/>
                <a:ea typeface="Arial"/>
                <a:cs typeface="Arial"/>
                <a:sym typeface="Arial"/>
              </a:defRPr>
            </a:pPr>
            <a:r>
              <a:rPr dirty="0"/>
              <a:t>ACTIVITY </a:t>
            </a:r>
            <a:r>
              <a:rPr dirty="0" smtClean="0"/>
              <a:t>INSTRUCTIONS</a:t>
            </a:r>
            <a:endParaRPr dirty="0"/>
          </a:p>
          <a:p>
            <a:pPr marL="171450" indent="-171450">
              <a:buSzPct val="100000"/>
              <a:buFont typeface="Arial" panose="020B0604020202020204" pitchFamily="34" charset="0"/>
              <a:buChar char="•"/>
              <a:defRPr>
                <a:latin typeface="Arial"/>
                <a:ea typeface="Arial"/>
                <a:cs typeface="Arial"/>
                <a:sym typeface="Arial"/>
              </a:defRPr>
            </a:pPr>
            <a:r>
              <a:rPr dirty="0"/>
              <a:t>Break into 3-4 small groups.</a:t>
            </a:r>
          </a:p>
          <a:p>
            <a:pPr marL="171450" indent="-171450">
              <a:buSzPct val="100000"/>
              <a:buFont typeface="Arial" panose="020B0604020202020204" pitchFamily="34" charset="0"/>
              <a:buChar char="•"/>
              <a:defRPr>
                <a:latin typeface="Arial"/>
                <a:ea typeface="Arial"/>
                <a:cs typeface="Arial"/>
                <a:sym typeface="Arial"/>
              </a:defRPr>
            </a:pPr>
            <a:r>
              <a:rPr dirty="0"/>
              <a:t>Supply each group with markers and a pair of labeled newsprint*</a:t>
            </a:r>
          </a:p>
          <a:p>
            <a:pPr marL="171450" indent="-171450">
              <a:buSzPct val="100000"/>
              <a:buFont typeface="Arial" panose="020B0604020202020204" pitchFamily="34" charset="0"/>
              <a:buChar char="•"/>
              <a:defRPr>
                <a:latin typeface="Arial"/>
                <a:ea typeface="Arial"/>
                <a:cs typeface="Arial"/>
                <a:sym typeface="Arial"/>
              </a:defRPr>
            </a:pPr>
            <a:r>
              <a:rPr dirty="0"/>
              <a:t>Go to the next slide and keep it up during the activity.</a:t>
            </a:r>
          </a:p>
          <a:p>
            <a:pPr>
              <a:defRPr b="1">
                <a:latin typeface="Arial"/>
                <a:ea typeface="Arial"/>
                <a:cs typeface="Arial"/>
                <a:sym typeface="Arial"/>
              </a:defRPr>
            </a:pPr>
            <a:endParaRPr dirty="0"/>
          </a:p>
          <a:p>
            <a:pPr>
              <a:defRPr u="sng">
                <a:latin typeface="Arial"/>
                <a:ea typeface="Arial"/>
                <a:cs typeface="Arial"/>
                <a:sym typeface="Arial"/>
              </a:defRPr>
            </a:pPr>
            <a:r>
              <a:rPr b="1" dirty="0" smtClean="0"/>
              <a:t>Option</a:t>
            </a:r>
            <a:r>
              <a:rPr lang="en-US" b="1" dirty="0" smtClean="0"/>
              <a:t>al</a:t>
            </a:r>
            <a:endParaRPr b="1" dirty="0"/>
          </a:p>
          <a:p>
            <a:pPr>
              <a:defRPr>
                <a:latin typeface="Arial"/>
                <a:ea typeface="Arial"/>
                <a:cs typeface="Arial"/>
                <a:sym typeface="Arial"/>
              </a:defRPr>
            </a:pPr>
            <a:r>
              <a:rPr dirty="0"/>
              <a:t>Facilitate large group discussion instead of small groups if time is short.</a:t>
            </a:r>
          </a:p>
          <a:p>
            <a:pPr>
              <a:spcBef>
                <a:spcPts val="0"/>
              </a:spcBef>
              <a:defRPr b="1">
                <a:latin typeface="Arial"/>
                <a:ea typeface="Arial"/>
                <a:cs typeface="Arial"/>
                <a:sym typeface="Arial"/>
              </a:defRPr>
            </a:pPr>
            <a:endParaRPr dirty="0"/>
          </a:p>
          <a:p>
            <a:pPr>
              <a:defRPr b="1">
                <a:latin typeface="Arial"/>
                <a:ea typeface="Arial"/>
                <a:cs typeface="Arial"/>
                <a:sym typeface="Arial"/>
              </a:defRPr>
            </a:pPr>
            <a:r>
              <a:rPr dirty="0" smtClean="0"/>
              <a:t>NOTES</a:t>
            </a:r>
            <a:endParaRPr dirty="0"/>
          </a:p>
          <a:p>
            <a:pPr marL="0" marR="0" indent="0" defTabSz="914400" eaLnBrk="1" fontAlgn="auto" latinLnBrk="0" hangingPunct="1">
              <a:lnSpc>
                <a:spcPct val="100000"/>
              </a:lnSpc>
              <a:spcBef>
                <a:spcPts val="400"/>
              </a:spcBef>
              <a:spcAft>
                <a:spcPts val="0"/>
              </a:spcAft>
              <a:buClrTx/>
              <a:buSzPct val="100000"/>
              <a:buFontTx/>
              <a:buChar char="•"/>
              <a:tabLst/>
              <a:defRPr>
                <a:latin typeface="Arial"/>
                <a:ea typeface="Arial"/>
                <a:cs typeface="Arial"/>
                <a:sym typeface="Arial"/>
              </a:defRPr>
            </a:pPr>
            <a:r>
              <a:rPr lang="en-US" dirty="0" smtClean="0"/>
              <a:t>This purpose of this activity is to illicit thoughts rather than debate the pros and cons. </a:t>
            </a:r>
          </a:p>
          <a:p>
            <a:pPr>
              <a:buSzPct val="100000"/>
              <a:buChar char="•"/>
              <a:defRPr>
                <a:latin typeface="Arial"/>
                <a:ea typeface="Arial"/>
                <a:cs typeface="Arial"/>
                <a:sym typeface="Arial"/>
              </a:defRPr>
            </a:pPr>
            <a:r>
              <a:rPr dirty="0" smtClean="0"/>
              <a:t>Sometimes </a:t>
            </a:r>
            <a:r>
              <a:rPr dirty="0"/>
              <a:t>people have thoughts and ideas that are not positive or negative, so they are categorized as “interesting”. </a:t>
            </a:r>
          </a:p>
          <a:p>
            <a:pPr>
              <a:buSzPct val="100000"/>
              <a:buChar char="•"/>
              <a:defRPr>
                <a:latin typeface="Arial"/>
                <a:ea typeface="Arial"/>
                <a:cs typeface="Arial"/>
                <a:sym typeface="Arial"/>
              </a:defRPr>
            </a:pPr>
            <a:r>
              <a:rPr dirty="0"/>
              <a:t>These thoughts are often classed as “thinking outside the square” and can lead to a greater understanding and shifting perspective on many issues.</a:t>
            </a:r>
          </a:p>
          <a:p>
            <a:pPr>
              <a:defRPr>
                <a:latin typeface="Arial"/>
                <a:ea typeface="Arial"/>
                <a:cs typeface="Arial"/>
                <a:sym typeface="Arial"/>
              </a:defRPr>
            </a:pPr>
            <a:endParaRPr dirty="0"/>
          </a:p>
          <a:p>
            <a:pPr>
              <a:buSzPct val="100000"/>
              <a:buFont typeface="Trebuchet MS"/>
              <a:buChar char="•"/>
              <a:defRPr>
                <a:latin typeface="Arial"/>
                <a:ea typeface="Arial"/>
                <a:cs typeface="Arial"/>
                <a:sym typeface="Arial"/>
              </a:defRPr>
            </a:pPr>
            <a:endParaRPr dirty="0"/>
          </a:p>
          <a:p>
            <a:pPr>
              <a:buSzPct val="100000"/>
              <a:buFont typeface="Trebuchet MS"/>
              <a:buChar char="•"/>
              <a:defRPr b="1">
                <a:latin typeface="Arial"/>
                <a:ea typeface="Arial"/>
                <a:cs typeface="Arial"/>
                <a:sym typeface="Arial"/>
              </a:defRPr>
            </a:pPr>
            <a:endParaRPr dirty="0"/>
          </a:p>
          <a:p>
            <a:pPr>
              <a:defRPr b="1">
                <a:latin typeface="Arial"/>
                <a:ea typeface="Arial"/>
                <a:cs typeface="Arial"/>
                <a:sym typeface="Arial"/>
              </a:defRPr>
            </a:pPr>
            <a:endParaRPr dirty="0"/>
          </a:p>
          <a:p>
            <a:pPr>
              <a:spcBef>
                <a:spcPts val="0"/>
              </a:spcBef>
              <a:defRPr>
                <a:latin typeface="Arial"/>
                <a:ea typeface="Arial"/>
                <a:cs typeface="Arial"/>
                <a:sym typeface="Arial"/>
              </a:defRPr>
            </a:pPr>
            <a:endParaRPr dirty="0"/>
          </a:p>
          <a:p>
            <a:pPr>
              <a:spcBef>
                <a:spcPts val="0"/>
              </a:spcBef>
              <a:defRPr>
                <a:latin typeface="Arial"/>
                <a:ea typeface="Arial"/>
                <a:cs typeface="Arial"/>
                <a:sym typeface="Arial"/>
              </a:defRPr>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400"/>
              </a:spcBef>
              <a:spcAft>
                <a:spcPts val="0"/>
              </a:spcAft>
              <a:buClrTx/>
              <a:buSzTx/>
              <a:buFontTx/>
              <a:buNone/>
              <a:tabLst/>
              <a:defRPr b="1">
                <a:latin typeface="Arial"/>
                <a:ea typeface="Arial"/>
                <a:cs typeface="Arial"/>
                <a:sym typeface="Arial"/>
              </a:defRPr>
            </a:pPr>
            <a:r>
              <a:rPr lang="en-US" b="0" i="1" dirty="0" smtClean="0"/>
              <a:t>Keep this slide up during Activity</a:t>
            </a:r>
          </a:p>
          <a:p>
            <a:pPr>
              <a:defRPr b="1">
                <a:latin typeface="Arial"/>
                <a:ea typeface="Arial"/>
                <a:cs typeface="Arial"/>
                <a:sym typeface="Arial"/>
              </a:defRPr>
            </a:pPr>
            <a:endParaRPr lang="en-US" dirty="0" smtClean="0"/>
          </a:p>
          <a:p>
            <a:pPr>
              <a:defRPr b="1">
                <a:latin typeface="Arial"/>
                <a:ea typeface="Arial"/>
                <a:cs typeface="Arial"/>
                <a:sym typeface="Arial"/>
              </a:defRPr>
            </a:pPr>
            <a:r>
              <a:rPr dirty="0" smtClean="0"/>
              <a:t>ACTIVITY </a:t>
            </a:r>
            <a:r>
              <a:rPr dirty="0"/>
              <a:t>INSTRUCTIONS </a:t>
            </a:r>
            <a:r>
              <a:rPr dirty="0" smtClean="0"/>
              <a:t>Continued</a:t>
            </a:r>
          </a:p>
          <a:p>
            <a:pPr marL="171450" indent="-171450">
              <a:buSzPct val="100000"/>
              <a:buFont typeface="Arial" panose="020B0604020202020204" pitchFamily="34" charset="0"/>
              <a:buChar char="•"/>
              <a:defRPr>
                <a:latin typeface="Arial"/>
                <a:ea typeface="Arial"/>
                <a:cs typeface="Arial"/>
                <a:sym typeface="Arial"/>
              </a:defRPr>
            </a:pPr>
            <a:r>
              <a:rPr dirty="0" smtClean="0"/>
              <a:t>Allow 3-5 minutes for the group to brainstorm EACH SECTION</a:t>
            </a:r>
          </a:p>
          <a:p>
            <a:pPr marL="171450" indent="-171450">
              <a:buSzPct val="100000"/>
              <a:buFont typeface="Arial" panose="020B0604020202020204" pitchFamily="34" charset="0"/>
              <a:buChar char="•"/>
              <a:defRPr>
                <a:latin typeface="Arial"/>
                <a:ea typeface="Arial"/>
                <a:cs typeface="Arial"/>
                <a:sym typeface="Arial"/>
              </a:defRPr>
            </a:pPr>
            <a:r>
              <a:rPr lang="en-US" dirty="0" smtClean="0"/>
              <a:t>The</a:t>
            </a:r>
            <a:r>
              <a:rPr lang="en-US" baseline="0" dirty="0" smtClean="0"/>
              <a:t> entire brainstorms would be</a:t>
            </a:r>
            <a:r>
              <a:rPr dirty="0" smtClean="0"/>
              <a:t> </a:t>
            </a:r>
            <a:r>
              <a:rPr dirty="0"/>
              <a:t>6-10 minutes total </a:t>
            </a:r>
            <a:r>
              <a:rPr dirty="0" smtClean="0"/>
              <a:t>from </a:t>
            </a:r>
            <a:r>
              <a:rPr dirty="0"/>
              <a:t>perspective of LE and PWID.  </a:t>
            </a:r>
          </a:p>
          <a:p>
            <a:pPr marL="171450" indent="-171450">
              <a:buSzPct val="100000"/>
              <a:buFont typeface="Arial" panose="020B0604020202020204" pitchFamily="34" charset="0"/>
              <a:buChar char="•"/>
              <a:defRPr>
                <a:latin typeface="Arial"/>
                <a:ea typeface="Arial"/>
                <a:cs typeface="Arial"/>
                <a:sym typeface="Arial"/>
              </a:defRPr>
            </a:pPr>
            <a:r>
              <a:rPr dirty="0"/>
              <a:t>Now ask groups to mark next to each thought a “P, M, or I”, whether they consider it “positive”, “minus/negative”, or “interesting”.</a:t>
            </a:r>
          </a:p>
          <a:p>
            <a:pPr marL="171450" indent="-171450">
              <a:buSzPct val="100000"/>
              <a:buFont typeface="Arial" panose="020B0604020202020204" pitchFamily="34" charset="0"/>
              <a:buChar char="•"/>
              <a:defRPr>
                <a:latin typeface="Arial"/>
                <a:ea typeface="Arial"/>
                <a:cs typeface="Arial"/>
                <a:sym typeface="Arial"/>
              </a:defRPr>
            </a:pPr>
            <a:r>
              <a:rPr dirty="0"/>
              <a:t>Have one representative from each group relay back to the larger group one example of a “P”, “M”, and “I”, briefly explaining why they marked this thought as such.</a:t>
            </a:r>
          </a:p>
          <a:p>
            <a:pPr marL="171450" indent="-171450">
              <a:buSzPct val="100000"/>
              <a:buFont typeface="Arial" panose="020B0604020202020204" pitchFamily="34" charset="0"/>
              <a:buChar char="•"/>
              <a:defRPr>
                <a:latin typeface="Arial"/>
                <a:ea typeface="Arial"/>
                <a:cs typeface="Arial"/>
                <a:sym typeface="Arial"/>
              </a:defRPr>
            </a:pPr>
            <a:r>
              <a:rPr lang="en-US" dirty="0" smtClean="0"/>
              <a:t>Afterwards, de-brief in a large</a:t>
            </a:r>
            <a:r>
              <a:rPr lang="en-US" baseline="0" dirty="0" smtClean="0"/>
              <a:t> group:</a:t>
            </a:r>
          </a:p>
          <a:p>
            <a:pPr marL="171450" lvl="2" indent="-171450">
              <a:buSzPct val="100000"/>
              <a:buFont typeface="Arial" panose="020B0604020202020204" pitchFamily="34" charset="0"/>
              <a:buChar char="•"/>
              <a:defRPr>
                <a:latin typeface="Arial"/>
                <a:ea typeface="Arial"/>
                <a:cs typeface="Arial"/>
                <a:sym typeface="Arial"/>
              </a:defRPr>
            </a:pPr>
            <a:r>
              <a:rPr dirty="0" smtClean="0"/>
              <a:t>How </a:t>
            </a:r>
            <a:r>
              <a:rPr dirty="0"/>
              <a:t>do these perspectives affect the work we do?  Allow for 5-7 minutes for large-group brainstorming/discussion.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pPr>
              <a:spcBef>
                <a:spcPts val="0"/>
              </a:spcBef>
              <a:defRPr b="1"/>
            </a:pPr>
            <a:r>
              <a:rPr dirty="0" smtClean="0">
                <a:latin typeface="Arial" panose="020B0604020202020204" pitchFamily="34" charset="0"/>
                <a:cs typeface="Arial" panose="020B0604020202020204" pitchFamily="34" charset="0"/>
              </a:rPr>
              <a:t>KEY MESSAGES</a:t>
            </a:r>
            <a:endParaRPr dirty="0">
              <a:latin typeface="Arial" panose="020B0604020202020204" pitchFamily="34" charset="0"/>
              <a:cs typeface="Arial" panose="020B0604020202020204" pitchFamily="34" charset="0"/>
            </a:endParaRPr>
          </a:p>
          <a:p>
            <a:pPr>
              <a:spcBef>
                <a:spcPts val="0"/>
              </a:spcBef>
              <a:buClr>
                <a:srgbClr val="000000"/>
              </a:buClr>
              <a:buSzPct val="100000"/>
              <a:buChar char="•"/>
            </a:pPr>
            <a:r>
              <a:rPr dirty="0">
                <a:latin typeface="Arial" panose="020B0604020202020204" pitchFamily="34" charset="0"/>
                <a:cs typeface="Arial" panose="020B0604020202020204" pitchFamily="34" charset="0"/>
              </a:rPr>
              <a:t>Storefront</a:t>
            </a:r>
          </a:p>
          <a:p>
            <a:pPr>
              <a:spcBef>
                <a:spcPts val="0"/>
              </a:spcBef>
              <a:buClr>
                <a:srgbClr val="000000"/>
              </a:buClr>
              <a:buSzPct val="100000"/>
              <a:buChar char="•"/>
            </a:pPr>
            <a:r>
              <a:rPr dirty="0">
                <a:latin typeface="Arial" panose="020B0604020202020204" pitchFamily="34" charset="0"/>
                <a:cs typeface="Arial" panose="020B0604020202020204" pitchFamily="34" charset="0"/>
              </a:rPr>
              <a:t>Street-based</a:t>
            </a:r>
          </a:p>
          <a:p>
            <a:pPr>
              <a:spcBef>
                <a:spcPts val="0"/>
              </a:spcBef>
              <a:buClr>
                <a:srgbClr val="000000"/>
              </a:buClr>
              <a:buSzPct val="100000"/>
              <a:buChar char="•"/>
            </a:pPr>
            <a:r>
              <a:rPr dirty="0">
                <a:latin typeface="Arial" panose="020B0604020202020204" pitchFamily="34" charset="0"/>
                <a:cs typeface="Arial" panose="020B0604020202020204" pitchFamily="34" charset="0"/>
              </a:rPr>
              <a:t>Secondary or peer-delivered </a:t>
            </a:r>
          </a:p>
          <a:p>
            <a:pPr>
              <a:spcBef>
                <a:spcPts val="0"/>
              </a:spcBef>
              <a:buClr>
                <a:srgbClr val="000000"/>
              </a:buClr>
              <a:buSzPct val="100000"/>
              <a:buChar char="•"/>
            </a:pPr>
            <a:r>
              <a:rPr dirty="0">
                <a:latin typeface="Arial" panose="020B0604020202020204" pitchFamily="34" charset="0"/>
                <a:cs typeface="Arial" panose="020B0604020202020204" pitchFamily="34" charset="0"/>
              </a:rPr>
              <a:t>Underground programs</a:t>
            </a:r>
          </a:p>
          <a:p>
            <a:pPr>
              <a:spcBef>
                <a:spcPts val="0"/>
              </a:spcBef>
              <a:buClr>
                <a:srgbClr val="000000"/>
              </a:buClr>
              <a:buSzPct val="100000"/>
              <a:buChar char="•"/>
            </a:pPr>
            <a:r>
              <a:rPr dirty="0" smtClean="0">
                <a:latin typeface="Arial" panose="020B0604020202020204" pitchFamily="34" charset="0"/>
                <a:cs typeface="Arial" panose="020B0604020202020204" pitchFamily="34" charset="0"/>
              </a:rPr>
              <a:t>Pharmacy access </a:t>
            </a:r>
            <a:endParaRPr lang="en-US" dirty="0" smtClean="0">
              <a:latin typeface="Arial" panose="020B0604020202020204" pitchFamily="34" charset="0"/>
              <a:cs typeface="Arial" panose="020B0604020202020204" pitchFamily="34" charset="0"/>
            </a:endParaRPr>
          </a:p>
          <a:p>
            <a:pPr>
              <a:spcBef>
                <a:spcPts val="0"/>
              </a:spcBef>
              <a:buClr>
                <a:srgbClr val="000000"/>
              </a:buClr>
              <a:buSzPct val="100000"/>
              <a:buNone/>
            </a:pPr>
            <a:endParaRPr lang="en-US" dirty="0" smtClean="0">
              <a:latin typeface="Arial" panose="020B0604020202020204" pitchFamily="34" charset="0"/>
              <a:cs typeface="Arial" panose="020B0604020202020204" pitchFamily="34" charset="0"/>
            </a:endParaRPr>
          </a:p>
          <a:p>
            <a:pPr>
              <a:spcBef>
                <a:spcPts val="0"/>
              </a:spcBef>
              <a:defRPr b="1"/>
            </a:pPr>
            <a:r>
              <a:rPr lang="en-US" u="sng" dirty="0" smtClean="0">
                <a:latin typeface="Arial" panose="020B0604020202020204" pitchFamily="34" charset="0"/>
                <a:cs typeface="Arial" panose="020B0604020202020204" pitchFamily="34" charset="0"/>
              </a:rPr>
              <a:t>Optional</a:t>
            </a:r>
          </a:p>
          <a:p>
            <a:pPr>
              <a:spcBef>
                <a:spcPts val="0"/>
              </a:spcBef>
            </a:pPr>
            <a:r>
              <a:rPr lang="en-US" dirty="0" smtClean="0">
                <a:latin typeface="Arial" panose="020B0604020202020204" pitchFamily="34" charset="0"/>
                <a:cs typeface="Arial" panose="020B0604020202020204" pitchFamily="34" charset="0"/>
              </a:rPr>
              <a:t>Delay slide and ask audience what they expect the pros/cons of model.</a:t>
            </a:r>
          </a:p>
          <a:p>
            <a:pPr>
              <a:spcBef>
                <a:spcPts val="0"/>
              </a:spcBef>
              <a:buClr>
                <a:srgbClr val="000000"/>
              </a:buClr>
              <a:buSzPct val="100000"/>
              <a:buNone/>
            </a:pP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pPr>
              <a:spcBef>
                <a:spcPts val="0"/>
              </a:spcBef>
              <a:defRPr b="1"/>
            </a:pPr>
            <a:endParaRPr b="0" dirty="0">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prstGeom prst="rect">
            <a:avLst/>
          </a:prstGeom>
        </p:spPr>
        <p:txBody>
          <a:bodyPr/>
          <a:lstStyle/>
          <a:p>
            <a:endParaRPr/>
          </a:p>
        </p:txBody>
      </p:sp>
      <p:sp>
        <p:nvSpPr>
          <p:cNvPr id="411" name="Shape 411"/>
          <p:cNvSpPr>
            <a:spLocks noGrp="1"/>
          </p:cNvSpPr>
          <p:nvPr>
            <p:ph type="body" sz="quarter" idx="1"/>
          </p:nvPr>
        </p:nvSpPr>
        <p:spPr>
          <a:prstGeom prst="rect">
            <a:avLst/>
          </a:prstGeom>
        </p:spPr>
        <p:txBody>
          <a:bodyPr/>
          <a:lstStyle/>
          <a:p>
            <a:pPr>
              <a:spcBef>
                <a:spcPts val="0"/>
              </a:spcBef>
            </a:pPr>
            <a:endParaRPr sz="1200" b="0" dirty="0">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pPr>
              <a:spcBef>
                <a:spcPts val="0"/>
              </a:spcBef>
              <a:defRPr sz="1600" b="1"/>
            </a:pPr>
            <a:endParaRPr sz="1200" b="0" dirty="0">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pPr>
              <a:spcBef>
                <a:spcPts val="0"/>
              </a:spcBef>
              <a:defRPr b="1"/>
            </a:pPr>
            <a:endParaRPr sz="1200" b="0"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pPr>
              <a:defRPr/>
            </a:pPr>
            <a:r>
              <a:rPr lang="en-US" altLang="en-US" sz="1200" b="1" dirty="0" smtClean="0">
                <a:latin typeface="Arial" panose="020B0604020202020204" pitchFamily="34" charset="0"/>
                <a:cs typeface="Arial" panose="020B0604020202020204" pitchFamily="34" charset="0"/>
              </a:rPr>
              <a:t>TRAINERS INSTRUCTIONS</a:t>
            </a:r>
          </a:p>
          <a:p>
            <a:pPr marL="171450" marR="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We are talking about syringe access programs today, so this workshop might bring up sensitive topics for some workshop participants.</a:t>
            </a:r>
          </a:p>
          <a:p>
            <a:pPr marL="171450" indent="-171450">
              <a:buFont typeface="Arial" panose="020B0604020202020204" pitchFamily="34" charset="0"/>
              <a:buChar char="•"/>
              <a:defRPr/>
            </a:pPr>
            <a:r>
              <a:rPr lang="en-US" altLang="en-US" sz="1200" dirty="0" smtClean="0">
                <a:latin typeface="Arial" panose="020B0604020202020204" pitchFamily="34" charset="0"/>
                <a:cs typeface="Arial" panose="020B0604020202020204" pitchFamily="34" charset="0"/>
              </a:rPr>
              <a:t>Nobody is expected to talk about their own experiences</a:t>
            </a:r>
            <a:r>
              <a:rPr lang="en-US" altLang="en-US" sz="1200" baseline="0" dirty="0" smtClean="0">
                <a:latin typeface="Arial" panose="020B0604020202020204" pitchFamily="34" charset="0"/>
                <a:cs typeface="Arial" panose="020B0604020202020204" pitchFamily="34" charset="0"/>
              </a:rPr>
              <a:t> with injection drug use.</a:t>
            </a:r>
            <a:endParaRPr lang="en-US" altLang="en-US" sz="1200" dirty="0" smtClean="0">
              <a:latin typeface="Arial" panose="020B0604020202020204" pitchFamily="34" charset="0"/>
              <a:cs typeface="Arial" panose="020B0604020202020204" pitchFamily="34" charset="0"/>
            </a:endParaRPr>
          </a:p>
          <a:p>
            <a:pPr marL="171450" marR="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altLang="en-US" sz="1200" dirty="0" smtClean="0">
                <a:latin typeface="Arial" panose="020B0604020202020204" pitchFamily="34" charset="0"/>
                <a:cs typeface="Arial" panose="020B0604020202020204" pitchFamily="34" charset="0"/>
              </a:rPr>
              <a:t>Use the training to ask questions</a:t>
            </a:r>
            <a:r>
              <a:rPr lang="en-US" altLang="en-US" sz="1200" baseline="0" dirty="0" smtClean="0">
                <a:latin typeface="Arial" panose="020B0604020202020204" pitchFamily="34" charset="0"/>
                <a:cs typeface="Arial" panose="020B0604020202020204" pitchFamily="34" charset="0"/>
              </a:rPr>
              <a:t> and discuss concerns.</a:t>
            </a:r>
            <a:endParaRPr lang="en-US" altLang="en-US" sz="1200" dirty="0" smtClean="0">
              <a:latin typeface="Arial" panose="020B0604020202020204" pitchFamily="34" charset="0"/>
              <a:cs typeface="Arial" panose="020B0604020202020204" pitchFamily="34" charset="0"/>
            </a:endParaRPr>
          </a:p>
          <a:p>
            <a:pPr marL="171450" marR="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It will be important to be respectful of each other during this time. </a:t>
            </a:r>
            <a:endParaRPr lang="en-US" alt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200" dirty="0" smtClean="0">
                <a:latin typeface="Arial" panose="020B0604020202020204" pitchFamily="34" charset="0"/>
                <a:cs typeface="Arial" panose="020B0604020202020204" pitchFamily="34" charset="0"/>
              </a:rPr>
              <a:t>Are there other group agreements to add? (ex: cell phone or technical device use,</a:t>
            </a:r>
            <a:r>
              <a:rPr lang="en-US" altLang="en-US" sz="1200" baseline="0" dirty="0" smtClean="0">
                <a:latin typeface="Arial" panose="020B0604020202020204" pitchFamily="34" charset="0"/>
                <a:cs typeface="Arial" panose="020B0604020202020204" pitchFamily="34" charset="0"/>
              </a:rPr>
              <a:t> one mic, etc.</a:t>
            </a:r>
            <a:r>
              <a:rPr lang="en-US" altLang="en-US" sz="1200" dirty="0" smtClean="0">
                <a:latin typeface="Arial" panose="020B0604020202020204" pitchFamily="34" charset="0"/>
                <a:cs typeface="Arial" panose="020B0604020202020204" pitchFamily="34" charset="0"/>
              </a:rPr>
              <a:t>)</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b="1" dirty="0" smtClean="0">
                <a:latin typeface="Arial" panose="020B0604020202020204" pitchFamily="34" charset="0"/>
                <a:cs typeface="Arial" panose="020B0604020202020204" pitchFamily="34" charset="0"/>
              </a:rPr>
              <a:t>KEY MESSAGES</a:t>
            </a:r>
          </a:p>
          <a:p>
            <a:pPr>
              <a:defRPr/>
            </a:pPr>
            <a:r>
              <a:rPr lang="en-US" altLang="en-US" sz="1200" dirty="0" smtClean="0">
                <a:latin typeface="Arial" panose="020B0604020202020204" pitchFamily="34" charset="0"/>
                <a:cs typeface="Arial" panose="020B0604020202020204" pitchFamily="34" charset="0"/>
              </a:rPr>
              <a:t>Step Up/Step Back: 	</a:t>
            </a:r>
          </a:p>
          <a:p>
            <a:pPr>
              <a:defRPr/>
            </a:pPr>
            <a:r>
              <a:rPr lang="en-US" altLang="en-US" sz="1200" dirty="0" smtClean="0">
                <a:latin typeface="Arial" panose="020B0604020202020204" pitchFamily="34" charset="0"/>
                <a:cs typeface="Arial" panose="020B0604020202020204" pitchFamily="34" charset="0"/>
              </a:rPr>
              <a:t>Agree to Disagree: 	We all have own opinions.</a:t>
            </a:r>
          </a:p>
          <a:p>
            <a:pPr>
              <a:defRPr/>
            </a:pPr>
            <a:r>
              <a:rPr lang="en-US" altLang="en-US" sz="1200" dirty="0" smtClean="0">
                <a:latin typeface="Arial" panose="020B0604020202020204" pitchFamily="34" charset="0"/>
                <a:cs typeface="Arial" panose="020B0604020202020204" pitchFamily="34" charset="0"/>
              </a:rPr>
              <a:t>WAIT: 		Why Am I Talking</a:t>
            </a:r>
          </a:p>
          <a:p>
            <a:pPr>
              <a:defRPr/>
            </a:pPr>
            <a:r>
              <a:rPr lang="en-US" altLang="en-US" sz="1200" dirty="0" smtClean="0">
                <a:latin typeface="Arial" panose="020B0604020202020204" pitchFamily="34" charset="0"/>
                <a:cs typeface="Arial" panose="020B0604020202020204" pitchFamily="34" charset="0"/>
              </a:rPr>
              <a:t>PUSH or ELMO:    	Say PUSH, to “push” on training or Everybody Lets Move 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spcBef>
                <a:spcPts val="0"/>
              </a:spcBef>
              <a:defRPr b="1"/>
            </a:pPr>
            <a:r>
              <a:rPr sz="1200" dirty="0" smtClean="0">
                <a:latin typeface="Arial" panose="020B0604020202020204" pitchFamily="34" charset="0"/>
                <a:cs typeface="Arial" panose="020B0604020202020204" pitchFamily="34" charset="0"/>
              </a:rPr>
              <a:t>ASK</a:t>
            </a:r>
            <a:endParaRPr lang="en-US" sz="1200" dirty="0" smtClean="0">
              <a:latin typeface="Arial" panose="020B0604020202020204" pitchFamily="34" charset="0"/>
              <a:cs typeface="Arial" panose="020B0604020202020204" pitchFamily="34" charset="0"/>
            </a:endParaRPr>
          </a:p>
          <a:p>
            <a:pPr>
              <a:spcBef>
                <a:spcPts val="0"/>
              </a:spcBef>
              <a:defRPr b="1"/>
            </a:pPr>
            <a:r>
              <a:rPr sz="1200" b="0" dirty="0" smtClean="0">
                <a:latin typeface="Arial" panose="020B0604020202020204" pitchFamily="34" charset="0"/>
                <a:cs typeface="Arial" panose="020B0604020202020204" pitchFamily="34" charset="0"/>
              </a:rPr>
              <a:t>How can </a:t>
            </a:r>
            <a:r>
              <a:rPr lang="en-US" sz="1200" b="0" dirty="0" smtClean="0">
                <a:latin typeface="Arial" panose="020B0604020202020204" pitchFamily="34" charset="0"/>
                <a:cs typeface="Arial" panose="020B0604020202020204" pitchFamily="34" charset="0"/>
              </a:rPr>
              <a:t>this be achieved </a:t>
            </a:r>
            <a:r>
              <a:rPr sz="1200" b="0" dirty="0" smtClean="0">
                <a:latin typeface="Arial" panose="020B0604020202020204" pitchFamily="34" charset="0"/>
                <a:cs typeface="Arial" panose="020B0604020202020204" pitchFamily="34" charset="0"/>
              </a:rPr>
              <a:t>in your area?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smtClean="0">
                <a:latin typeface="Arial" panose="020B0604020202020204" pitchFamily="34" charset="0"/>
                <a:cs typeface="Arial" panose="020B0604020202020204" pitchFamily="34" charset="0"/>
              </a:rPr>
              <a:t>ASK</a:t>
            </a:r>
          </a:p>
          <a:p>
            <a:pPr>
              <a:defRPr b="1"/>
            </a:pPr>
            <a:r>
              <a:rPr lang="en-US" b="0" dirty="0" smtClean="0">
                <a:latin typeface="Arial" panose="020B0604020202020204" pitchFamily="34" charset="0"/>
                <a:cs typeface="Arial" panose="020B0604020202020204" pitchFamily="34" charset="0"/>
              </a:rPr>
              <a:t>Any concerns</a:t>
            </a:r>
            <a:r>
              <a:rPr lang="en-US" b="0" baseline="0" dirty="0" smtClean="0">
                <a:latin typeface="Arial" panose="020B0604020202020204" pitchFamily="34" charset="0"/>
                <a:cs typeface="Arial" panose="020B0604020202020204" pitchFamily="34" charset="0"/>
              </a:rPr>
              <a:t> or </a:t>
            </a:r>
            <a:r>
              <a:rPr lang="en-US" b="0" dirty="0" smtClean="0">
                <a:latin typeface="Arial" panose="020B0604020202020204" pitchFamily="34" charset="0"/>
                <a:cs typeface="Arial" panose="020B0604020202020204" pitchFamily="34" charset="0"/>
              </a:rPr>
              <a:t>challenges here?</a:t>
            </a:r>
          </a:p>
          <a:p>
            <a:endParaRPr lang="en-US" dirty="0"/>
          </a:p>
        </p:txBody>
      </p:sp>
    </p:spTree>
    <p:extLst>
      <p:ext uri="{BB962C8B-B14F-4D97-AF65-F5344CB8AC3E}">
        <p14:creationId xmlns:p14="http://schemas.microsoft.com/office/powerpoint/2010/main" xmlns="" val="3249146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prstGeom prst="rect">
            <a:avLst/>
          </a:prstGeom>
        </p:spPr>
        <p:txBody>
          <a:bodyPr/>
          <a:lstStyle/>
          <a:p>
            <a:endParaRPr/>
          </a:p>
        </p:txBody>
      </p:sp>
      <p:sp>
        <p:nvSpPr>
          <p:cNvPr id="455" name="Shape 455"/>
          <p:cNvSpPr>
            <a:spLocks noGrp="1"/>
          </p:cNvSpPr>
          <p:nvPr>
            <p:ph type="body" sz="quarter" idx="1"/>
          </p:nvPr>
        </p:nvSpPr>
        <p:spPr>
          <a:prstGeom prst="rect">
            <a:avLst/>
          </a:prstGeom>
        </p:spPr>
        <p:txBody>
          <a:bodyPr/>
          <a:lstStyle/>
          <a:p>
            <a:pPr>
              <a:spcBef>
                <a:spcPts val="0"/>
              </a:spcBef>
              <a:defRPr b="1"/>
            </a:pPr>
            <a:r>
              <a:rPr dirty="0" smtClean="0">
                <a:latin typeface="Arial" panose="020B0604020202020204" pitchFamily="34" charset="0"/>
                <a:cs typeface="Arial" panose="020B0604020202020204" pitchFamily="34" charset="0"/>
              </a:rPr>
              <a:t>ASK</a:t>
            </a:r>
            <a:endParaRPr lang="en-US"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defRPr b="1"/>
            </a:pPr>
            <a:r>
              <a:rPr b="0" dirty="0" smtClean="0">
                <a:latin typeface="Arial" panose="020B0604020202020204" pitchFamily="34" charset="0"/>
                <a:cs typeface="Arial" panose="020B0604020202020204" pitchFamily="34" charset="0"/>
              </a:rPr>
              <a:t>What </a:t>
            </a:r>
            <a:r>
              <a:rPr b="0" dirty="0">
                <a:latin typeface="Arial" panose="020B0604020202020204" pitchFamily="34" charset="0"/>
                <a:cs typeface="Arial" panose="020B0604020202020204" pitchFamily="34" charset="0"/>
              </a:rPr>
              <a:t>supplies and equipment can local programs offer PWID?</a:t>
            </a:r>
          </a:p>
          <a:p>
            <a:pPr marL="171450" indent="-171450">
              <a:spcBef>
                <a:spcPts val="0"/>
              </a:spcBef>
              <a:buFont typeface="Arial" panose="020B0604020202020204" pitchFamily="34" charset="0"/>
              <a:buChar char="•"/>
              <a:defRPr b="1"/>
            </a:pPr>
            <a:r>
              <a:rPr b="0" dirty="0" smtClean="0">
                <a:latin typeface="Arial" panose="020B0604020202020204" pitchFamily="34" charset="0"/>
                <a:cs typeface="Arial" panose="020B0604020202020204" pitchFamily="34" charset="0"/>
              </a:rPr>
              <a:t>Are </a:t>
            </a:r>
            <a:r>
              <a:rPr b="0" dirty="0">
                <a:latin typeface="Arial" panose="020B0604020202020204" pitchFamily="34" charset="0"/>
                <a:cs typeface="Arial" panose="020B0604020202020204" pitchFamily="34" charset="0"/>
              </a:rPr>
              <a:t>there supplies or equipment that is not allowed for the program </a:t>
            </a:r>
            <a:r>
              <a:rPr b="0" dirty="0" smtClean="0">
                <a:latin typeface="Arial" panose="020B0604020202020204" pitchFamily="34" charset="0"/>
                <a:cs typeface="Arial" panose="020B0604020202020204" pitchFamily="34" charset="0"/>
              </a:rPr>
              <a:t>to</a:t>
            </a:r>
            <a:r>
              <a:rPr lang="en-US" b="0" baseline="0" dirty="0" smtClean="0">
                <a:latin typeface="Arial" panose="020B0604020202020204" pitchFamily="34" charset="0"/>
                <a:cs typeface="Arial" panose="020B0604020202020204" pitchFamily="34" charset="0"/>
              </a:rPr>
              <a:t> </a:t>
            </a:r>
            <a:r>
              <a:rPr b="0" dirty="0" smtClean="0">
                <a:latin typeface="Arial" panose="020B0604020202020204" pitchFamily="34" charset="0"/>
                <a:cs typeface="Arial" panose="020B0604020202020204" pitchFamily="34" charset="0"/>
              </a:rPr>
              <a:t>provide </a:t>
            </a:r>
            <a:r>
              <a:rPr b="0" dirty="0">
                <a:latin typeface="Arial" panose="020B0604020202020204" pitchFamily="34" charset="0"/>
                <a:cs typeface="Arial" panose="020B0604020202020204" pitchFamily="34" charset="0"/>
              </a:rPr>
              <a:t>or because a law says so?</a:t>
            </a:r>
          </a:p>
          <a:p>
            <a:pPr>
              <a:spcBef>
                <a:spcPts val="0"/>
              </a:spcBef>
            </a:pPr>
            <a:endParaRPr b="0" dirty="0">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p>
            <a:pPr>
              <a:defRPr b="1"/>
            </a:pPr>
            <a:r>
              <a:rPr dirty="0">
                <a:latin typeface="Arial" panose="020B0604020202020204" pitchFamily="34" charset="0"/>
                <a:cs typeface="Arial" panose="020B0604020202020204" pitchFamily="34" charset="0"/>
              </a:rPr>
              <a:t>KEY </a:t>
            </a:r>
            <a:r>
              <a:rPr dirty="0" smtClean="0">
                <a:latin typeface="Arial" panose="020B0604020202020204" pitchFamily="34" charset="0"/>
                <a:cs typeface="Arial" panose="020B0604020202020204" pitchFamily="34" charset="0"/>
              </a:rPr>
              <a:t>MESSAGES</a:t>
            </a:r>
            <a:endParaRPr dirty="0">
              <a:latin typeface="Arial" panose="020B0604020202020204" pitchFamily="34" charset="0"/>
              <a:cs typeface="Arial" panose="020B0604020202020204" pitchFamily="34" charset="0"/>
            </a:endParaRPr>
          </a:p>
          <a:p>
            <a:pPr>
              <a:buSzPct val="100000"/>
              <a:buChar char="•"/>
            </a:pPr>
            <a:r>
              <a:rPr dirty="0" smtClean="0">
                <a:latin typeface="Arial" panose="020B0604020202020204" pitchFamily="34" charset="0"/>
                <a:cs typeface="Arial" panose="020B0604020202020204" pitchFamily="34" charset="0"/>
              </a:rPr>
              <a:t>Preventing </a:t>
            </a:r>
            <a:r>
              <a:rPr dirty="0">
                <a:latin typeface="Arial" panose="020B0604020202020204" pitchFamily="34" charset="0"/>
                <a:cs typeface="Arial" panose="020B0604020202020204" pitchFamily="34" charset="0"/>
              </a:rPr>
              <a:t>needle-stick injury is everyone's responsibility including staff, volunteers and clients!</a:t>
            </a:r>
          </a:p>
          <a:p>
            <a:pPr>
              <a:lnSpc>
                <a:spcPct val="120000"/>
              </a:lnSpc>
              <a:buSzPct val="100000"/>
              <a:buChar char="•"/>
            </a:pPr>
            <a:r>
              <a:rPr dirty="0">
                <a:latin typeface="Arial" panose="020B0604020202020204" pitchFamily="34" charset="0"/>
                <a:cs typeface="Arial" panose="020B0604020202020204" pitchFamily="34" charset="0"/>
              </a:rPr>
              <a:t> Keep syringe access area clean and uncluttered (ex: no food or   drink on the exchange table).</a:t>
            </a:r>
          </a:p>
          <a:p>
            <a:pPr>
              <a:buSzPct val="100000"/>
              <a:buChar char="•"/>
            </a:pPr>
            <a:r>
              <a:rPr dirty="0">
                <a:latin typeface="Arial" panose="020B0604020202020204" pitchFamily="34" charset="0"/>
                <a:cs typeface="Arial" panose="020B0604020202020204" pitchFamily="34" charset="0"/>
              </a:rPr>
              <a:t> Wear appropriate clothing like closed toe shoes.</a:t>
            </a:r>
          </a:p>
          <a:p>
            <a:pPr>
              <a:buSzPct val="100000"/>
              <a:buChar char="•"/>
            </a:pPr>
            <a:r>
              <a:rPr dirty="0">
                <a:latin typeface="Arial" panose="020B0604020202020204" pitchFamily="34" charset="0"/>
                <a:cs typeface="Arial" panose="020B0604020202020204" pitchFamily="34" charset="0"/>
              </a:rPr>
              <a:t> Inform every new worker* of the agency’s accidental needle-stick protocols. </a:t>
            </a:r>
          </a:p>
          <a:p>
            <a:pPr>
              <a:buSzPct val="100000"/>
              <a:buChar char="•"/>
            </a:pPr>
            <a:r>
              <a:rPr dirty="0">
                <a:latin typeface="Arial" panose="020B0604020202020204" pitchFamily="34" charset="0"/>
                <a:cs typeface="Arial" panose="020B0604020202020204" pitchFamily="34" charset="0"/>
              </a:rPr>
              <a:t> Educate clients about carrying and disposing of syringes, safely.</a:t>
            </a:r>
          </a:p>
          <a:p>
            <a:pPr>
              <a:buSzPct val="100000"/>
              <a:buChar char="•"/>
            </a:pPr>
            <a:r>
              <a:rPr dirty="0">
                <a:latin typeface="Arial" panose="020B0604020202020204" pitchFamily="34" charset="0"/>
                <a:cs typeface="Arial" panose="020B0604020202020204" pitchFamily="34" charset="0"/>
              </a:rPr>
              <a:t> Use puncture-resistant gloves for any handling of sharps containers. </a:t>
            </a:r>
          </a:p>
          <a:p>
            <a:pPr>
              <a:buSzPct val="100000"/>
              <a:buChar char="•"/>
            </a:pPr>
            <a:r>
              <a:rPr dirty="0">
                <a:latin typeface="Arial" panose="020B0604020202020204" pitchFamily="34" charset="0"/>
                <a:cs typeface="Arial" panose="020B0604020202020204" pitchFamily="34" charset="0"/>
              </a:rPr>
              <a:t> Have latex or alternative barrier gloves, tongs, paper towels and bleach/water spray bottle within reach.</a:t>
            </a:r>
          </a:p>
          <a:p>
            <a:pPr>
              <a:buSzPct val="100000"/>
              <a:buChar char="•"/>
            </a:pPr>
            <a:r>
              <a:rPr dirty="0">
                <a:latin typeface="Arial" panose="020B0604020202020204" pitchFamily="34" charset="0"/>
                <a:cs typeface="Arial" panose="020B0604020202020204" pitchFamily="34" charset="0"/>
              </a:rPr>
              <a:t> Ensure a well-lit syringe access area.</a:t>
            </a:r>
          </a:p>
          <a:p>
            <a:pPr>
              <a:buSzPct val="100000"/>
              <a:buNone/>
              <a:defRPr i="1"/>
            </a:pPr>
            <a:r>
              <a:rPr lang="en-US" dirty="0" smtClean="0">
                <a:latin typeface="Arial" panose="020B0604020202020204" pitchFamily="34" charset="0"/>
                <a:cs typeface="Arial" panose="020B0604020202020204" pitchFamily="34" charset="0"/>
              </a:rPr>
              <a:t>*</a:t>
            </a:r>
            <a:r>
              <a:rPr dirty="0" smtClean="0">
                <a:latin typeface="Arial" panose="020B0604020202020204" pitchFamily="34" charset="0"/>
                <a:cs typeface="Arial" panose="020B0604020202020204" pitchFamily="34" charset="0"/>
              </a:rPr>
              <a:t>paid </a:t>
            </a:r>
            <a:r>
              <a:rPr dirty="0">
                <a:latin typeface="Arial" panose="020B0604020202020204" pitchFamily="34" charset="0"/>
                <a:cs typeface="Arial" panose="020B0604020202020204" pitchFamily="34" charset="0"/>
              </a:rPr>
              <a:t>or volunteer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noRot="1" noChangeAspect="1"/>
          </p:cNvSpPr>
          <p:nvPr>
            <p:ph type="sldImg"/>
          </p:nvPr>
        </p:nvSpPr>
        <p:spPr>
          <a:prstGeom prst="rect">
            <a:avLst/>
          </a:prstGeom>
        </p:spPr>
        <p:txBody>
          <a:bodyPr/>
          <a:lstStyle/>
          <a:p>
            <a:endParaRPr/>
          </a:p>
        </p:txBody>
      </p:sp>
      <p:sp>
        <p:nvSpPr>
          <p:cNvPr id="465" name="Shape 465"/>
          <p:cNvSpPr>
            <a:spLocks noGrp="1"/>
          </p:cNvSpPr>
          <p:nvPr>
            <p:ph type="body" sz="quarter" idx="1"/>
          </p:nvPr>
        </p:nvSpPr>
        <p:spPr>
          <a:prstGeom prst="rect">
            <a:avLst/>
          </a:prstGeom>
        </p:spPr>
        <p:txBody>
          <a:bodyPr/>
          <a:lstStyle/>
          <a:p>
            <a:pPr>
              <a:defRPr b="1"/>
            </a:pPr>
            <a:r>
              <a:rPr dirty="0">
                <a:latin typeface="Arial" panose="020B0604020202020204" pitchFamily="34" charset="0"/>
                <a:cs typeface="Arial" panose="020B0604020202020204" pitchFamily="34" charset="0"/>
              </a:rPr>
              <a:t>KEY </a:t>
            </a:r>
            <a:r>
              <a:rPr dirty="0" smtClean="0">
                <a:latin typeface="Arial" panose="020B0604020202020204" pitchFamily="34" charset="0"/>
                <a:cs typeface="Arial" panose="020B0604020202020204" pitchFamily="34" charset="0"/>
              </a:rPr>
              <a:t>MESSAGES</a:t>
            </a:r>
            <a:endParaRPr dirty="0">
              <a:latin typeface="Arial" panose="020B0604020202020204" pitchFamily="34" charset="0"/>
              <a:cs typeface="Arial" panose="020B0604020202020204" pitchFamily="34" charset="0"/>
            </a:endParaRPr>
          </a:p>
          <a:p>
            <a:pPr>
              <a:defRPr u="sng"/>
            </a:pPr>
            <a:r>
              <a:rPr dirty="0" smtClean="0">
                <a:latin typeface="Arial" panose="020B0604020202020204" pitchFamily="34" charset="0"/>
                <a:cs typeface="Arial" panose="020B0604020202020204" pitchFamily="34" charset="0"/>
              </a:rPr>
              <a:t>If </a:t>
            </a:r>
            <a:r>
              <a:rPr dirty="0">
                <a:latin typeface="Arial" panose="020B0604020202020204" pitchFamily="34" charset="0"/>
                <a:cs typeface="Arial" panose="020B0604020202020204" pitchFamily="34" charset="0"/>
              </a:rPr>
              <a:t>you have to pick up a used syringe by the barrel always put on gloves first.</a:t>
            </a:r>
          </a:p>
          <a:p>
            <a:pPr>
              <a:lnSpc>
                <a:spcPct val="110000"/>
              </a:lnSpc>
              <a:buSzPct val="100000"/>
              <a:buChar char="•"/>
              <a:defRPr b="1">
                <a:solidFill>
                  <a:srgbClr val="FF0000"/>
                </a:solidFill>
                <a:latin typeface="Calibri (Headings)"/>
                <a:ea typeface="Calibri (Headings)"/>
                <a:cs typeface="Calibri (Headings)"/>
                <a:sym typeface="Calibri (Headings)"/>
              </a:defRPr>
            </a:pPr>
            <a:r>
              <a:rPr dirty="0">
                <a:latin typeface="Arial" panose="020B0604020202020204" pitchFamily="34" charset="0"/>
                <a:cs typeface="Arial" panose="020B0604020202020204" pitchFamily="34" charset="0"/>
              </a:rPr>
              <a:t>Do not </a:t>
            </a:r>
            <a:r>
              <a:rPr b="0" dirty="0">
                <a:solidFill>
                  <a:srgbClr val="000000"/>
                </a:solidFill>
                <a:latin typeface="Arial" panose="020B0604020202020204" pitchFamily="34" charset="0"/>
                <a:cs typeface="Arial" panose="020B0604020202020204" pitchFamily="34" charset="0"/>
              </a:rPr>
              <a:t>hold a sharps container when someone is disposing of their used syringes. Always place sharps container on a flat surface (ex: sidewalk, floor). </a:t>
            </a:r>
          </a:p>
          <a:p>
            <a:pPr>
              <a:lnSpc>
                <a:spcPct val="110000"/>
              </a:lnSpc>
              <a:buSzPct val="100000"/>
              <a:buChar char="•"/>
              <a:defRPr>
                <a:latin typeface="Calibri (Headings)"/>
                <a:ea typeface="Calibri (Headings)"/>
                <a:cs typeface="Calibri (Headings)"/>
                <a:sym typeface="Calibri (Headings)"/>
              </a:defRPr>
            </a:pPr>
            <a:r>
              <a:rPr dirty="0">
                <a:latin typeface="Arial" panose="020B0604020202020204" pitchFamily="34" charset="0"/>
                <a:cs typeface="Arial" panose="020B0604020202020204" pitchFamily="34" charset="0"/>
              </a:rPr>
              <a:t> Never insert hands into the sharps containers or forcibly push injection equipment into container with your fingers.</a:t>
            </a:r>
          </a:p>
          <a:p>
            <a:pPr>
              <a:lnSpc>
                <a:spcPct val="110000"/>
              </a:lnSpc>
              <a:buSzPct val="100000"/>
              <a:buChar char="•"/>
              <a:defRPr>
                <a:latin typeface="Calibri (Headings)"/>
                <a:ea typeface="Calibri (Headings)"/>
                <a:cs typeface="Calibri (Headings)"/>
                <a:sym typeface="Calibri (Headings)"/>
              </a:defRPr>
            </a:pPr>
            <a:r>
              <a:rPr dirty="0">
                <a:latin typeface="Arial" panose="020B0604020202020204" pitchFamily="34" charset="0"/>
                <a:cs typeface="Arial" panose="020B0604020202020204" pitchFamily="34" charset="0"/>
              </a:rPr>
              <a:t> Switch out sharps container when it’s 3/4 full.</a:t>
            </a:r>
          </a:p>
          <a:p>
            <a:pPr>
              <a:lnSpc>
                <a:spcPct val="110000"/>
              </a:lnSpc>
              <a:buSzPct val="100000"/>
              <a:buChar char="•"/>
              <a:defRPr>
                <a:latin typeface="Calibri (Headings)"/>
                <a:ea typeface="Calibri (Headings)"/>
                <a:cs typeface="Calibri (Headings)"/>
                <a:sym typeface="Calibri (Headings)"/>
              </a:defRPr>
            </a:pPr>
            <a:r>
              <a:rPr dirty="0">
                <a:latin typeface="Arial" panose="020B0604020202020204" pitchFamily="34" charset="0"/>
                <a:cs typeface="Arial" panose="020B0604020202020204" pitchFamily="34" charset="0"/>
              </a:rPr>
              <a:t> If transporting, ensure the lid and entire sharps container are secure for travel.</a:t>
            </a:r>
          </a:p>
          <a:p>
            <a:pPr>
              <a:lnSpc>
                <a:spcPct val="110000"/>
              </a:lnSpc>
              <a:buSzPct val="100000"/>
              <a:buChar char="•"/>
              <a:defRPr>
                <a:latin typeface="Calibri (Headings)"/>
                <a:ea typeface="Calibri (Headings)"/>
                <a:cs typeface="Calibri (Headings)"/>
                <a:sym typeface="Calibri (Headings)"/>
              </a:defRPr>
            </a:pPr>
            <a:r>
              <a:rPr dirty="0">
                <a:latin typeface="Arial" panose="020B0604020202020204" pitchFamily="34" charset="0"/>
                <a:cs typeface="Arial" panose="020B0604020202020204" pitchFamily="34" charset="0"/>
              </a:rPr>
              <a:t> Complete 3-shot Hepatitis B vaccination series.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a:spLocks noGrp="1" noRot="1" noChangeAspect="1"/>
          </p:cNvSpPr>
          <p:nvPr>
            <p:ph type="sldImg"/>
          </p:nvPr>
        </p:nvSpPr>
        <p:spPr>
          <a:prstGeom prst="rect">
            <a:avLst/>
          </a:prstGeom>
        </p:spPr>
        <p:txBody>
          <a:bodyPr/>
          <a:lstStyle/>
          <a:p>
            <a:endParaRPr/>
          </a:p>
        </p:txBody>
      </p:sp>
      <p:sp>
        <p:nvSpPr>
          <p:cNvPr id="471" name="Shape 471"/>
          <p:cNvSpPr>
            <a:spLocks noGrp="1"/>
          </p:cNvSpPr>
          <p:nvPr>
            <p:ph type="body" sz="quarter" idx="1"/>
          </p:nvPr>
        </p:nvSpPr>
        <p:spPr>
          <a:prstGeom prst="rect">
            <a:avLst/>
          </a:prstGeom>
        </p:spPr>
        <p:txBody>
          <a:bodyPr/>
          <a:lstStyle/>
          <a:p>
            <a:pPr>
              <a:defRPr b="1"/>
            </a:pPr>
            <a:r>
              <a:rPr dirty="0">
                <a:latin typeface="Arial" panose="020B0604020202020204" pitchFamily="34" charset="0"/>
                <a:cs typeface="Arial" panose="020B0604020202020204" pitchFamily="34" charset="0"/>
              </a:rPr>
              <a:t>KEY </a:t>
            </a:r>
            <a:r>
              <a:rPr dirty="0" smtClean="0">
                <a:latin typeface="Arial" panose="020B0604020202020204" pitchFamily="34" charset="0"/>
                <a:cs typeface="Arial" panose="020B0604020202020204" pitchFamily="34" charset="0"/>
              </a:rPr>
              <a:t>MESSAGES</a:t>
            </a:r>
            <a:endParaRPr dirty="0">
              <a:latin typeface="Arial" panose="020B0604020202020204" pitchFamily="34" charset="0"/>
              <a:cs typeface="Arial" panose="020B0604020202020204" pitchFamily="34" charset="0"/>
            </a:endParaRPr>
          </a:p>
          <a:p>
            <a:pPr>
              <a:defRPr u="sng"/>
            </a:pPr>
            <a:r>
              <a:rPr lang="en-US" dirty="0" smtClean="0">
                <a:latin typeface="Arial" panose="020B0604020202020204" pitchFamily="34" charset="0"/>
                <a:cs typeface="Arial" panose="020B0604020202020204" pitchFamily="34" charset="0"/>
              </a:rPr>
              <a:t>F</a:t>
            </a:r>
            <a:r>
              <a:rPr dirty="0" smtClean="0">
                <a:latin typeface="Arial" panose="020B0604020202020204" pitchFamily="34" charset="0"/>
                <a:cs typeface="Arial" panose="020B0604020202020204" pitchFamily="34" charset="0"/>
              </a:rPr>
              <a:t>or </a:t>
            </a:r>
            <a:r>
              <a:rPr dirty="0">
                <a:latin typeface="Arial" panose="020B0604020202020204" pitchFamily="34" charset="0"/>
                <a:cs typeface="Arial" panose="020B0604020202020204" pitchFamily="34" charset="0"/>
              </a:rPr>
              <a:t>Clients</a:t>
            </a:r>
          </a:p>
          <a:p>
            <a:pPr>
              <a:lnSpc>
                <a:spcPct val="110000"/>
              </a:lnSpc>
              <a:buSzPct val="100000"/>
              <a:buChar char="•"/>
            </a:pPr>
            <a:r>
              <a:rPr dirty="0">
                <a:latin typeface="Arial" panose="020B0604020202020204" pitchFamily="34" charset="0"/>
                <a:cs typeface="Arial" panose="020B0604020202020204" pitchFamily="34" charset="0"/>
              </a:rPr>
              <a:t> Transport syringes in a hard plastic puncture-proof container (if no sharps container, try detergent or bleach bottle).</a:t>
            </a:r>
          </a:p>
          <a:p>
            <a:pPr>
              <a:lnSpc>
                <a:spcPct val="110000"/>
              </a:lnSpc>
              <a:buSzPct val="100000"/>
              <a:buChar char="•"/>
            </a:pPr>
            <a:r>
              <a:rPr dirty="0">
                <a:latin typeface="Arial" panose="020B0604020202020204" pitchFamily="34" charset="0"/>
                <a:cs typeface="Arial" panose="020B0604020202020204" pitchFamily="34" charset="0"/>
              </a:rPr>
              <a:t> Re-cap syringes prior to returning (if no cap, use cigarette filter).</a:t>
            </a:r>
          </a:p>
          <a:p>
            <a:pPr>
              <a:lnSpc>
                <a:spcPct val="110000"/>
              </a:lnSpc>
              <a:buSzPct val="100000"/>
              <a:buChar char="•"/>
            </a:pPr>
            <a:r>
              <a:rPr dirty="0">
                <a:latin typeface="Arial" panose="020B0604020202020204" pitchFamily="34" charset="0"/>
                <a:cs typeface="Arial" panose="020B0604020202020204" pitchFamily="34" charset="0"/>
              </a:rPr>
              <a:t> Clients are responsible for disposing of their syringes into sharps containers at the program, </a:t>
            </a:r>
            <a:r>
              <a:rPr b="1" dirty="0">
                <a:latin typeface="Arial" panose="020B0604020202020204" pitchFamily="34" charset="0"/>
                <a:cs typeface="Arial" panose="020B0604020202020204" pitchFamily="34" charset="0"/>
              </a:rPr>
              <a:t>not </a:t>
            </a:r>
            <a:r>
              <a:rPr dirty="0">
                <a:latin typeface="Arial" panose="020B0604020202020204" pitchFamily="34" charset="0"/>
                <a:cs typeface="Arial" panose="020B0604020202020204" pitchFamily="34" charset="0"/>
              </a:rPr>
              <a:t>staff.</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b="1">
                <a:latin typeface="Arial"/>
                <a:ea typeface="Arial"/>
                <a:cs typeface="Arial"/>
                <a:sym typeface="Arial"/>
              </a:defRPr>
            </a:pPr>
            <a:r>
              <a:rPr lang="en-US" b="0" i="1" u="none" dirty="0" smtClean="0">
                <a:latin typeface="Arial" panose="020B0604020202020204" pitchFamily="34" charset="0"/>
                <a:cs typeface="Arial" panose="020B0604020202020204" pitchFamily="34" charset="0"/>
              </a:rPr>
              <a:t>Refer</a:t>
            </a:r>
            <a:r>
              <a:rPr lang="en-US" b="0" i="1" u="none" baseline="0" dirty="0" smtClean="0">
                <a:latin typeface="Arial" panose="020B0604020202020204" pitchFamily="34" charset="0"/>
                <a:cs typeface="Arial" panose="020B0604020202020204" pitchFamily="34" charset="0"/>
              </a:rPr>
              <a:t> to Worksheet</a:t>
            </a:r>
            <a:endParaRPr lang="en-US" b="0" i="1" u="none" dirty="0" smtClean="0">
              <a:latin typeface="Arial" panose="020B0604020202020204" pitchFamily="34" charset="0"/>
              <a:cs typeface="Arial" panose="020B0604020202020204" pitchFamily="34" charset="0"/>
            </a:endParaRPr>
          </a:p>
          <a:p>
            <a:pPr>
              <a:spcBef>
                <a:spcPts val="0"/>
              </a:spcBef>
              <a:defRPr b="1">
                <a:latin typeface="Arial"/>
                <a:ea typeface="Arial"/>
                <a:cs typeface="Arial"/>
                <a:sym typeface="Arial"/>
              </a:defRPr>
            </a:pPr>
            <a:endParaRPr lang="en-US" dirty="0" smtClean="0">
              <a:latin typeface="Arial" panose="020B0604020202020204" pitchFamily="34" charset="0"/>
              <a:cs typeface="Arial" panose="020B0604020202020204" pitchFamily="34" charset="0"/>
            </a:endParaRPr>
          </a:p>
          <a:p>
            <a:pPr>
              <a:spcBef>
                <a:spcPts val="0"/>
              </a:spcBef>
              <a:defRPr b="1">
                <a:latin typeface="Arial"/>
                <a:ea typeface="Arial"/>
                <a:cs typeface="Arial"/>
                <a:sym typeface="Arial"/>
              </a:defRPr>
            </a:pPr>
            <a:r>
              <a:rPr lang="en-US" dirty="0" smtClean="0">
                <a:latin typeface="Arial" panose="020B0604020202020204" pitchFamily="34" charset="0"/>
                <a:cs typeface="Arial" panose="020B0604020202020204" pitchFamily="34" charset="0"/>
              </a:rPr>
              <a:t>TRAINER INSTRUCTIONS</a:t>
            </a:r>
          </a:p>
          <a:p>
            <a:pPr>
              <a:spcBef>
                <a:spcPts val="0"/>
              </a:spcBef>
              <a:buSzPct val="100000"/>
              <a:buChar char="•"/>
              <a:defRPr>
                <a:latin typeface="Arial"/>
                <a:ea typeface="Arial"/>
                <a:cs typeface="Arial"/>
                <a:sym typeface="Arial"/>
              </a:defRPr>
            </a:pPr>
            <a:r>
              <a:rPr lang="en-US" dirty="0" smtClean="0">
                <a:latin typeface="Arial" panose="020B0604020202020204" pitchFamily="34" charset="0"/>
                <a:cs typeface="Arial" panose="020B0604020202020204" pitchFamily="34" charset="0"/>
              </a:rPr>
              <a:t>These are a few ideas to apply the day’s workshop into practice. </a:t>
            </a:r>
          </a:p>
          <a:p>
            <a:pPr marL="0" marR="0" indent="0" defTabSz="914400" eaLnBrk="1" fontAlgn="auto" latinLnBrk="0" hangingPunct="1">
              <a:lnSpc>
                <a:spcPct val="100000"/>
              </a:lnSpc>
              <a:spcBef>
                <a:spcPts val="0"/>
              </a:spcBef>
              <a:spcAft>
                <a:spcPts val="0"/>
              </a:spcAft>
              <a:buClrTx/>
              <a:buSzPct val="100000"/>
              <a:buFontTx/>
              <a:buChar char="•"/>
              <a:tabLst/>
              <a:defRPr>
                <a:latin typeface="Arial"/>
                <a:ea typeface="Arial"/>
                <a:cs typeface="Arial"/>
                <a:sym typeface="Arial"/>
              </a:defRPr>
            </a:pPr>
            <a:r>
              <a:rPr lang="en-US" dirty="0" smtClean="0">
                <a:latin typeface="Arial" panose="020B0604020202020204" pitchFamily="34" charset="0"/>
                <a:cs typeface="Arial" panose="020B0604020202020204" pitchFamily="34" charset="0"/>
              </a:rPr>
              <a:t>Encourage participants to share in supervision, with peers, and/or with colleagues at their agency.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noRot="1" noChangeAspect="1"/>
          </p:cNvSpPr>
          <p:nvPr>
            <p:ph type="sldImg"/>
          </p:nvPr>
        </p:nvSpPr>
        <p:spPr>
          <a:prstGeom prst="rect">
            <a:avLst/>
          </a:prstGeom>
        </p:spPr>
        <p:txBody>
          <a:bodyPr/>
          <a:lstStyle/>
          <a:p>
            <a:endParaRPr/>
          </a:p>
        </p:txBody>
      </p:sp>
      <p:sp>
        <p:nvSpPr>
          <p:cNvPr id="481" name="Shape 481"/>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400"/>
              </a:spcBef>
              <a:spcAft>
                <a:spcPts val="0"/>
              </a:spcAft>
              <a:buClrTx/>
              <a:buSzTx/>
              <a:buFontTx/>
              <a:buNone/>
              <a:tabLst/>
              <a:defRPr/>
            </a:pPr>
            <a:r>
              <a:rPr lang="en-US" altLang="en-US" b="0" i="1" dirty="0" smtClean="0">
                <a:latin typeface="Arial" pitchFamily="34" charset="0"/>
                <a:ea typeface="ＭＳ Ｐゴシック" pitchFamily="34" charset="-128"/>
                <a:cs typeface="Arial" pitchFamily="34" charset="0"/>
              </a:rPr>
              <a:t>Refer to Blank Evaluation Handout</a:t>
            </a:r>
          </a:p>
          <a:p>
            <a:pPr eaLnBrk="1" hangingPunct="1"/>
            <a:endParaRPr lang="en-US" altLang="en-US" sz="1200" u="sng" dirty="0" smtClean="0">
              <a:latin typeface="Arial" panose="020B0604020202020204" pitchFamily="34" charset="0"/>
              <a:cs typeface="Arial" panose="020B0604020202020204" pitchFamily="34" charset="0"/>
            </a:endParaRPr>
          </a:p>
          <a:p>
            <a:pPr eaLnBrk="1" hangingPunct="1"/>
            <a:r>
              <a:rPr lang="en-US" altLang="en-US" sz="1200" b="1" dirty="0" smtClean="0">
                <a:latin typeface="Arial" panose="020B0604020202020204" pitchFamily="34" charset="0"/>
                <a:cs typeface="Arial" panose="020B0604020202020204" pitchFamily="34" charset="0"/>
              </a:rPr>
              <a:t>TRAINERS INSTRUCTIONS</a:t>
            </a:r>
          </a:p>
          <a:p>
            <a:pPr eaLnBrk="1" hangingPunct="1">
              <a:buFontTx/>
              <a:buChar char="•"/>
            </a:pPr>
            <a:r>
              <a:rPr lang="en-US" altLang="en-US" sz="1200" dirty="0" smtClean="0">
                <a:latin typeface="Arial" panose="020B0604020202020204" pitchFamily="34" charset="0"/>
                <a:cs typeface="Arial" panose="020B0604020202020204" pitchFamily="34" charset="0"/>
              </a:rPr>
              <a:t>Ask participants to complete the anonymous survey.</a:t>
            </a:r>
          </a:p>
          <a:p>
            <a:pPr eaLnBrk="1" hangingPunct="1">
              <a:buFontTx/>
              <a:buChar char="•"/>
            </a:pPr>
            <a:r>
              <a:rPr lang="en-US" altLang="en-US" sz="1200" dirty="0" smtClean="0">
                <a:latin typeface="Arial" panose="020B0604020202020204" pitchFamily="34" charset="0"/>
                <a:cs typeface="Arial" panose="020B0604020202020204" pitchFamily="34" charset="0"/>
              </a:rPr>
              <a:t>Provide a large manila envelope or folder for participants to put their completed surveys.</a:t>
            </a:r>
          </a:p>
          <a:p>
            <a:pPr eaLnBrk="1" hangingPunct="1">
              <a:buFontTx/>
              <a:buChar char="•"/>
            </a:pPr>
            <a:endParaRPr lang="en-US" altLang="en-US" sz="1200" dirty="0" smtClean="0">
              <a:latin typeface="Arial" panose="020B0604020202020204" pitchFamily="34" charset="0"/>
              <a:cs typeface="Arial" panose="020B0604020202020204" pitchFamily="34" charset="0"/>
            </a:endParaRPr>
          </a:p>
          <a:p>
            <a:pPr eaLnBrk="1" hangingPunct="1"/>
            <a:r>
              <a:rPr lang="en-US" altLang="en-US" sz="1200" b="1" u="sng" dirty="0" smtClean="0">
                <a:latin typeface="Arial" panose="020B0604020202020204" pitchFamily="34" charset="0"/>
                <a:cs typeface="Arial" panose="020B0604020202020204" pitchFamily="34" charset="0"/>
              </a:rPr>
              <a:t>Optional</a:t>
            </a:r>
          </a:p>
          <a:p>
            <a:pPr eaLnBrk="1" hangingPunct="1"/>
            <a:r>
              <a:rPr lang="en-US" altLang="en-US" sz="1200" dirty="0" smtClean="0">
                <a:latin typeface="Arial" panose="020B0604020202020204" pitchFamily="34" charset="0"/>
                <a:cs typeface="Arial" panose="020B0604020202020204" pitchFamily="34" charset="0"/>
              </a:rPr>
              <a:t>Plus/Delta is a closing exercise where every person can give one example of what worked or was effective about the day’s workshop, and one suggestion that could improve the workshop.</a:t>
            </a:r>
          </a:p>
          <a:p>
            <a:pPr eaLnBrk="1" hangingPunct="1">
              <a:buFontTx/>
              <a:buChar char="•"/>
            </a:pPr>
            <a:r>
              <a:rPr lang="en-US" altLang="en-US" sz="1200" dirty="0" smtClean="0">
                <a:latin typeface="Arial" panose="020B0604020202020204" pitchFamily="34" charset="0"/>
                <a:cs typeface="Arial" panose="020B0604020202020204" pitchFamily="34" charset="0"/>
              </a:rPr>
              <a:t>Each person has a turn with the option to say “Pass.”</a:t>
            </a:r>
          </a:p>
          <a:p>
            <a:pPr eaLnBrk="1" hangingPunct="1">
              <a:buFontTx/>
              <a:buChar char="•"/>
            </a:pPr>
            <a:r>
              <a:rPr lang="en-US" altLang="en-US" sz="1200" dirty="0" smtClean="0">
                <a:latin typeface="Arial" panose="020B0604020202020204" pitchFamily="34" charset="0"/>
                <a:cs typeface="Arial" panose="020B0604020202020204" pitchFamily="34" charset="0"/>
              </a:rPr>
              <a:t>The purpose of this closing exercise is to give each participant a chance to share their opinion verbally if writing is</a:t>
            </a:r>
            <a:r>
              <a:rPr lang="en-US" altLang="en-US" sz="1200" baseline="0" dirty="0" smtClean="0">
                <a:latin typeface="Arial" panose="020B0604020202020204" pitchFamily="34" charset="0"/>
                <a:cs typeface="Arial" panose="020B0604020202020204" pitchFamily="34" charset="0"/>
              </a:rPr>
              <a:t> not how they express themselves best.</a:t>
            </a:r>
            <a:endParaRPr lang="en-US" altLang="en-US" sz="1200" dirty="0" smtClean="0">
              <a:latin typeface="Arial" panose="020B0604020202020204" pitchFamily="34" charset="0"/>
              <a:cs typeface="Arial" panose="020B0604020202020204" pitchFamily="34" charset="0"/>
            </a:endParaRPr>
          </a:p>
          <a:p>
            <a:pPr eaLnBrk="1" hangingPunct="1">
              <a:buFontTx/>
              <a:buChar char="•"/>
            </a:pPr>
            <a:r>
              <a:rPr lang="en-US" altLang="en-US" sz="1200" dirty="0" smtClean="0">
                <a:latin typeface="Arial" panose="020B0604020202020204" pitchFamily="34" charset="0"/>
                <a:cs typeface="Arial" panose="020B0604020202020204" pitchFamily="34" charset="0"/>
              </a:rPr>
              <a:t>Avoid having discussion on responses, this exercise is meant to move forward to wrap up the day.</a:t>
            </a:r>
          </a:p>
          <a:p>
            <a:pPr eaLnBrk="1" hangingPunct="1"/>
            <a:endParaRPr lang="en-US" altLang="en-US" sz="1200"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spcBef>
                <a:spcPct val="0"/>
              </a:spcBef>
            </a:pPr>
            <a:endParaRPr lang="en-US" altLang="en-US" smtClean="0"/>
          </a:p>
        </p:txBody>
      </p:sp>
      <p:sp>
        <p:nvSpPr>
          <p:cNvPr id="196612" name="Slide Number Placeholder 3"/>
          <p:cNvSpPr>
            <a:spLocks noGrp="1"/>
          </p:cNvSpPr>
          <p:nvPr>
            <p:ph type="sldNum" sz="quarter" idx="5"/>
          </p:nvPr>
        </p:nvSpPr>
        <p:spPr bwMode="auto">
          <a:xfrm>
            <a:off x="3884027" y="8684926"/>
            <a:ext cx="2972421" cy="457513"/>
          </a:xfrm>
          <a:prstGeom prst="rect">
            <a:avLst/>
          </a:prstGeom>
          <a:ln>
            <a:miter lim="800000"/>
            <a:headEnd/>
            <a:tailEnd/>
          </a:ln>
        </p:spPr>
        <p:txBody>
          <a:bodyPr wrap="square" lIns="89730" tIns="44865" rIns="89730" bIns="44865" numCol="1" anchorCtr="0" compatLnSpc="1">
            <a:prstTxWarp prst="textNoShape">
              <a:avLst/>
            </a:prstTxWarp>
          </a:bodyPr>
          <a:lstStyle/>
          <a:p>
            <a:pPr fontAlgn="base">
              <a:spcBef>
                <a:spcPct val="0"/>
              </a:spcBef>
              <a:spcAft>
                <a:spcPct val="0"/>
              </a:spcAft>
              <a:defRPr/>
            </a:pPr>
            <a:fld id="{C88B54B1-8CF3-4623-9AE7-6F12B6F392EE}" type="slidenum">
              <a:rPr lang="en-US" altLang="en-US" smtClean="0">
                <a:cs typeface="Arial" pitchFamily="34" charset="0"/>
              </a:rPr>
              <a:pPr fontAlgn="base">
                <a:spcBef>
                  <a:spcPct val="0"/>
                </a:spcBef>
                <a:spcAft>
                  <a:spcPct val="0"/>
                </a:spcAft>
                <a:defRPr/>
              </a:pPr>
              <a:t>53</a:t>
            </a:fld>
            <a:endParaRPr lang="en-US" alt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pPr>
              <a:spcBef>
                <a:spcPts val="0"/>
              </a:spcBef>
              <a:defRPr b="1">
                <a:latin typeface="Arial"/>
                <a:ea typeface="Arial"/>
                <a:cs typeface="Arial"/>
                <a:sym typeface="Arial"/>
              </a:defRPr>
            </a:pPr>
            <a:r>
              <a:rPr dirty="0">
                <a:latin typeface="Arial" panose="020B0604020202020204" pitchFamily="34" charset="0"/>
                <a:cs typeface="Arial" panose="020B0604020202020204" pitchFamily="34" charset="0"/>
              </a:rPr>
              <a:t>TRAINER </a:t>
            </a:r>
            <a:r>
              <a:rPr dirty="0" smtClean="0">
                <a:latin typeface="Arial" panose="020B0604020202020204" pitchFamily="34" charset="0"/>
                <a:cs typeface="Arial" panose="020B0604020202020204" pitchFamily="34" charset="0"/>
              </a:rPr>
              <a:t>INSTRUCTIONS</a:t>
            </a:r>
            <a:endParaRPr dirty="0">
              <a:latin typeface="Arial" panose="020B0604020202020204" pitchFamily="34" charset="0"/>
              <a:cs typeface="Arial" panose="020B0604020202020204" pitchFamily="34" charset="0"/>
            </a:endParaRPr>
          </a:p>
          <a:p>
            <a:pPr>
              <a:spcBef>
                <a:spcPts val="0"/>
              </a:spcBef>
              <a:buSzPct val="100000"/>
              <a:buChar char="•"/>
              <a:defRPr>
                <a:latin typeface="Arial"/>
                <a:ea typeface="Arial"/>
                <a:cs typeface="Arial"/>
                <a:sym typeface="Arial"/>
              </a:defRPr>
            </a:pPr>
            <a:r>
              <a:rPr dirty="0">
                <a:latin typeface="Arial" panose="020B0604020202020204" pitchFamily="34" charset="0"/>
                <a:cs typeface="Arial" panose="020B0604020202020204" pitchFamily="34" charset="0"/>
              </a:rPr>
              <a:t>This is a half-day workshop with one scheduled break.</a:t>
            </a:r>
          </a:p>
          <a:p>
            <a:pPr marL="0" marR="0" indent="0" defTabSz="914400" eaLnBrk="1" fontAlgn="auto" latinLnBrk="0" hangingPunct="1">
              <a:lnSpc>
                <a:spcPct val="100000"/>
              </a:lnSpc>
              <a:spcBef>
                <a:spcPts val="0"/>
              </a:spcBef>
              <a:spcAft>
                <a:spcPts val="0"/>
              </a:spcAft>
              <a:buClrTx/>
              <a:buSzPct val="100000"/>
              <a:buFontTx/>
              <a:buChar char="•"/>
              <a:tabLst/>
              <a:defRPr>
                <a:latin typeface="Arial"/>
                <a:ea typeface="Arial"/>
                <a:cs typeface="Arial"/>
                <a:sym typeface="Arial"/>
              </a:defRPr>
            </a:pPr>
            <a:r>
              <a:rPr lang="en-US" dirty="0" smtClean="0">
                <a:latin typeface="Arial" panose="020B0604020202020204" pitchFamily="34" charset="0"/>
                <a:cs typeface="Arial" panose="020B0604020202020204" pitchFamily="34" charset="0"/>
              </a:rPr>
              <a:t>Workshop includes discussion</a:t>
            </a:r>
            <a:r>
              <a:rPr lang="en-US" baseline="0" dirty="0" smtClean="0">
                <a:latin typeface="Arial" panose="020B0604020202020204" pitchFamily="34" charset="0"/>
                <a:cs typeface="Arial" panose="020B0604020202020204" pitchFamily="34" charset="0"/>
              </a:rPr>
              <a:t> and</a:t>
            </a:r>
            <a:r>
              <a:rPr lang="en-US" dirty="0" smtClean="0">
                <a:latin typeface="Arial" panose="020B0604020202020204" pitchFamily="34" charset="0"/>
                <a:cs typeface="Arial" panose="020B0604020202020204" pitchFamily="34" charset="0"/>
              </a:rPr>
              <a:t> activities.</a:t>
            </a:r>
            <a:r>
              <a:rPr dirty="0">
                <a:latin typeface="Arial" panose="020B0604020202020204" pitchFamily="34" charset="0"/>
                <a:cs typeface="Arial" panose="020B0604020202020204" pitchFamily="34" charset="0"/>
              </a:rPr>
              <a:t> </a:t>
            </a:r>
          </a:p>
          <a:p>
            <a:pPr>
              <a:spcBef>
                <a:spcPts val="0"/>
              </a:spcBef>
              <a:defRPr>
                <a:latin typeface="Arial"/>
                <a:ea typeface="Arial"/>
                <a:cs typeface="Arial"/>
                <a:sym typeface="Arial"/>
              </a:defRPr>
            </a:pPr>
            <a:endParaRPr dirty="0">
              <a:latin typeface="Arial" panose="020B0604020202020204" pitchFamily="34" charset="0"/>
              <a:cs typeface="Arial" panose="020B0604020202020204" pitchFamily="34" charset="0"/>
            </a:endParaRPr>
          </a:p>
          <a:p>
            <a:pPr>
              <a:spcBef>
                <a:spcPts val="0"/>
              </a:spcBef>
              <a:defRPr u="sng"/>
            </a:pPr>
            <a:r>
              <a:rPr dirty="0">
                <a:latin typeface="Arial" panose="020B0604020202020204" pitchFamily="34" charset="0"/>
                <a:cs typeface="Arial" panose="020B0604020202020204" pitchFamily="34" charset="0"/>
              </a:rPr>
              <a:t>By the end of this session you will be able to:</a:t>
            </a:r>
          </a:p>
          <a:p>
            <a:pPr>
              <a:spcBef>
                <a:spcPts val="0"/>
              </a:spcBef>
              <a:buClr>
                <a:srgbClr val="000000"/>
              </a:buClr>
              <a:buSzPct val="100000"/>
              <a:buAutoNum type="arabicPeriod"/>
            </a:pPr>
            <a:r>
              <a:rPr dirty="0">
                <a:latin typeface="Arial" panose="020B0604020202020204" pitchFamily="34" charset="0"/>
                <a:cs typeface="Arial" panose="020B0604020202020204" pitchFamily="34" charset="0"/>
              </a:rPr>
              <a:t>Describe the need for syringe access programs with an evidence-based perspective.</a:t>
            </a:r>
          </a:p>
          <a:p>
            <a:pPr>
              <a:spcBef>
                <a:spcPts val="0"/>
              </a:spcBef>
              <a:buClr>
                <a:srgbClr val="000000"/>
              </a:buClr>
              <a:buSzPct val="100000"/>
              <a:buAutoNum type="arabicPeriod"/>
            </a:pPr>
            <a:r>
              <a:rPr dirty="0">
                <a:latin typeface="Arial" panose="020B0604020202020204" pitchFamily="34" charset="0"/>
                <a:cs typeface="Arial" panose="020B0604020202020204" pitchFamily="34" charset="0"/>
              </a:rPr>
              <a:t>Examine local and national SAPs within the context of harm reduction.</a:t>
            </a:r>
          </a:p>
          <a:p>
            <a:pPr>
              <a:spcBef>
                <a:spcPts val="0"/>
              </a:spcBef>
              <a:buClr>
                <a:srgbClr val="000000"/>
              </a:buClr>
              <a:buSzPct val="100000"/>
              <a:buAutoNum type="arabicPeriod"/>
            </a:pPr>
            <a:r>
              <a:rPr dirty="0">
                <a:latin typeface="Arial" panose="020B0604020202020204" pitchFamily="34" charset="0"/>
                <a:cs typeface="Arial" panose="020B0604020202020204" pitchFamily="34" charset="0"/>
              </a:rPr>
              <a:t>Discuss the benefits of SAPs and serving people who inject drugs.</a:t>
            </a:r>
          </a:p>
          <a:p>
            <a:pPr>
              <a:spcBef>
                <a:spcPts val="0"/>
              </a:spcBef>
              <a:buClr>
                <a:srgbClr val="000000"/>
              </a:buClr>
              <a:buSzPct val="100000"/>
              <a:buAutoNum type="arabicPeriod"/>
            </a:pPr>
            <a:r>
              <a:rPr dirty="0">
                <a:latin typeface="Arial" panose="020B0604020202020204" pitchFamily="34" charset="0"/>
                <a:cs typeface="Arial" panose="020B0604020202020204" pitchFamily="34" charset="0"/>
              </a:rPr>
              <a:t>Recall programmatic qualities of various SAP models.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pPr>
              <a:spcBef>
                <a:spcPts val="0"/>
              </a:spcBef>
              <a:defRPr b="1"/>
            </a:pPr>
            <a:r>
              <a:rPr lang="en-US" dirty="0" smtClean="0">
                <a:latin typeface="Arial" panose="020B0604020202020204" pitchFamily="34" charset="0"/>
                <a:cs typeface="Arial" panose="020B0604020202020204" pitchFamily="34" charset="0"/>
              </a:rPr>
              <a:t>TRAINER INSTRUCTIONS</a:t>
            </a:r>
          </a:p>
          <a:p>
            <a:pPr>
              <a:spcBef>
                <a:spcPts val="0"/>
              </a:spcBef>
            </a:pPr>
            <a:r>
              <a:rPr lang="en-US" dirty="0" smtClean="0">
                <a:latin typeface="Arial" panose="020B0604020202020204" pitchFamily="34" charset="0"/>
                <a:cs typeface="Arial" panose="020B0604020202020204" pitchFamily="34" charset="0"/>
              </a:rPr>
              <a:t>Brief review to let participants know what to expect for the next three hours.</a:t>
            </a:r>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pPr>
              <a:defRPr b="1">
                <a:latin typeface="Arial"/>
                <a:ea typeface="Arial"/>
                <a:cs typeface="Arial"/>
                <a:sym typeface="Arial"/>
              </a:defRPr>
            </a:pPr>
            <a:r>
              <a:rPr lang="en-US" dirty="0" smtClean="0"/>
              <a:t>TRAINER INSTRUCTIONS</a:t>
            </a:r>
          </a:p>
          <a:p>
            <a:pPr>
              <a:defRPr>
                <a:latin typeface="Arial"/>
                <a:ea typeface="Arial"/>
                <a:cs typeface="Arial"/>
                <a:sym typeface="Arial"/>
              </a:defRPr>
            </a:pPr>
            <a:r>
              <a:rPr lang="en-US" dirty="0" smtClean="0"/>
              <a:t>Briefly review acronyms</a:t>
            </a:r>
          </a:p>
          <a:p>
            <a:pPr>
              <a:defRPr u="sng">
                <a:latin typeface="Arial"/>
                <a:ea typeface="Arial"/>
                <a:cs typeface="Arial"/>
                <a:sym typeface="Arial"/>
              </a:defRPr>
            </a:pPr>
            <a:endParaRPr lang="en-US" dirty="0" smtClean="0"/>
          </a:p>
          <a:p>
            <a:pPr>
              <a:defRPr u="sng">
                <a:latin typeface="Arial"/>
                <a:ea typeface="Arial"/>
                <a:cs typeface="Arial"/>
                <a:sym typeface="Arial"/>
              </a:defRPr>
            </a:pPr>
            <a:r>
              <a:rPr lang="en-US" dirty="0" smtClean="0"/>
              <a:t>What other terms are there? </a:t>
            </a:r>
          </a:p>
          <a:p>
            <a:pPr>
              <a:buSzPct val="100000"/>
              <a:buChar char="•"/>
              <a:defRPr>
                <a:latin typeface="Arial"/>
                <a:ea typeface="Arial"/>
                <a:cs typeface="Arial"/>
                <a:sym typeface="Arial"/>
              </a:defRPr>
            </a:pPr>
            <a:r>
              <a:rPr lang="en-US" dirty="0" smtClean="0"/>
              <a:t>HHRN – HIV Harm Reduction Navigators</a:t>
            </a:r>
          </a:p>
          <a:p>
            <a:pPr>
              <a:buSzPct val="100000"/>
              <a:buChar char="•"/>
              <a:defRPr>
                <a:latin typeface="Arial"/>
                <a:ea typeface="Arial"/>
                <a:cs typeface="Arial"/>
                <a:sym typeface="Arial"/>
              </a:defRPr>
            </a:pPr>
            <a:r>
              <a:rPr lang="en-US" dirty="0" smtClean="0"/>
              <a:t>SAP – Syringe Access Programs</a:t>
            </a:r>
          </a:p>
          <a:p>
            <a:pPr>
              <a:buSzPct val="100000"/>
              <a:buChar char="•"/>
              <a:defRPr>
                <a:latin typeface="Arial"/>
                <a:ea typeface="Arial"/>
                <a:cs typeface="Arial"/>
                <a:sym typeface="Arial"/>
              </a:defRPr>
            </a:pPr>
            <a:r>
              <a:rPr lang="en-US" dirty="0" smtClean="0"/>
              <a:t>IDU – Injection Drug User*</a:t>
            </a:r>
          </a:p>
          <a:p>
            <a:pPr>
              <a:defRPr>
                <a:latin typeface="Arial"/>
                <a:ea typeface="Arial"/>
                <a:cs typeface="Arial"/>
                <a:sym typeface="Arial"/>
              </a:defRPr>
            </a:pPr>
            <a:r>
              <a:rPr lang="en-US" dirty="0" smtClean="0"/>
              <a:t>*</a:t>
            </a:r>
            <a:r>
              <a:rPr lang="en-US" i="1" dirty="0" smtClean="0"/>
              <a:t>This is what they used to call PWID, note how language is fluid and always changing.</a:t>
            </a:r>
            <a:endParaRPr lang="en-US"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a:defRPr/>
            </a:pPr>
            <a:r>
              <a:rPr lang="en-US" altLang="en-US" sz="1200" b="1" dirty="0">
                <a:latin typeface="Arial" panose="020B0604020202020204" pitchFamily="34" charset="0"/>
                <a:cs typeface="Arial" panose="020B0604020202020204" pitchFamily="34" charset="0"/>
              </a:rPr>
              <a:t>KEY MESSAGES</a:t>
            </a:r>
          </a:p>
          <a:p>
            <a:pPr marL="168244" indent="-168244">
              <a:lnSpc>
                <a:spcPct val="90000"/>
              </a:lnSpc>
              <a:spcBef>
                <a:spcPct val="0"/>
              </a:spcBef>
              <a:buFont typeface="Arial" panose="020B0604020202020204" pitchFamily="34" charset="0"/>
              <a:buChar char="•"/>
              <a:defRPr/>
            </a:pPr>
            <a:r>
              <a:rPr lang="en-US" altLang="ja-JP" sz="1200" dirty="0">
                <a:latin typeface="Arial" panose="020B0604020202020204" pitchFamily="34" charset="0"/>
                <a:cs typeface="Arial" panose="020B0604020202020204" pitchFamily="34" charset="0"/>
              </a:rPr>
              <a:t>Language is fluid and definitions or self-identification adjectives change with time and context.</a:t>
            </a:r>
          </a:p>
          <a:p>
            <a:pPr marL="168244" indent="-168244">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Recognizing the distinction of Sexual Orientation from Gender Identity will be useful when developing relationships in this work.</a:t>
            </a:r>
          </a:p>
          <a:p>
            <a:pPr>
              <a:defRPr/>
            </a:pPr>
            <a:r>
              <a:rPr lang="en-US" altLang="en-US" sz="1200" u="sng" dirty="0">
                <a:latin typeface="Arial" panose="020B0604020202020204" pitchFamily="34" charset="0"/>
                <a:cs typeface="Arial" panose="020B0604020202020204" pitchFamily="34" charset="0"/>
              </a:rPr>
              <a:t>Sexual Orientation</a:t>
            </a:r>
            <a:r>
              <a:rPr lang="en-US" altLang="en-US" sz="1200" dirty="0">
                <a:latin typeface="Arial" panose="020B0604020202020204" pitchFamily="34" charset="0"/>
                <a:cs typeface="Arial" panose="020B0604020202020204" pitchFamily="34" charset="0"/>
              </a:rPr>
              <a:t>: to whom we are sexually attracted</a:t>
            </a:r>
          </a:p>
          <a:p>
            <a:pPr>
              <a:defRPr/>
            </a:pPr>
            <a:r>
              <a:rPr lang="en-US" altLang="en-US" sz="1200" u="sng" dirty="0">
                <a:latin typeface="Arial" panose="020B0604020202020204" pitchFamily="34" charset="0"/>
                <a:cs typeface="Arial" panose="020B0604020202020204" pitchFamily="34" charset="0"/>
              </a:rPr>
              <a:t>Gender Identity</a:t>
            </a:r>
            <a:r>
              <a:rPr lang="en-US" altLang="en-US" sz="1200" dirty="0">
                <a:latin typeface="Arial" panose="020B0604020202020204" pitchFamily="34" charset="0"/>
                <a:cs typeface="Arial" panose="020B0604020202020204" pitchFamily="34" charset="0"/>
              </a:rPr>
              <a:t>: sense of self as male or female, neither or both</a:t>
            </a:r>
          </a:p>
          <a:p>
            <a:pPr>
              <a:lnSpc>
                <a:spcPct val="90000"/>
              </a:lnSpc>
              <a:spcBef>
                <a:spcPct val="0"/>
              </a:spcBef>
              <a:defRPr/>
            </a:pPr>
            <a:endParaRPr lang="en-US" altLang="ja-JP" sz="1200" b="1" dirty="0">
              <a:latin typeface="Arial" panose="020B0604020202020204" pitchFamily="34" charset="0"/>
              <a:cs typeface="Arial" panose="020B0604020202020204" pitchFamily="34" charset="0"/>
            </a:endParaRPr>
          </a:p>
          <a:p>
            <a:pPr>
              <a:lnSpc>
                <a:spcPct val="90000"/>
              </a:lnSpc>
              <a:spcBef>
                <a:spcPct val="0"/>
              </a:spcBef>
              <a:defRPr/>
            </a:pPr>
            <a:r>
              <a:rPr lang="en-US" altLang="ja-JP" sz="1200" b="1" dirty="0">
                <a:latin typeface="Arial" panose="020B0604020202020204" pitchFamily="34" charset="0"/>
                <a:cs typeface="Arial" panose="020B0604020202020204" pitchFamily="34" charset="0"/>
              </a:rPr>
              <a:t>Intersex</a:t>
            </a:r>
            <a:r>
              <a:rPr lang="en-US" altLang="ja-JP" sz="1200" dirty="0">
                <a:latin typeface="Arial" panose="020B0604020202020204" pitchFamily="34" charset="0"/>
                <a:cs typeface="Arial" panose="020B0604020202020204" pitchFamily="34" charset="0"/>
              </a:rPr>
              <a:t>: a person whose biological anatomy and/or genes vary from the expected male or female anatomy and/or genetics</a:t>
            </a:r>
            <a:endParaRPr lang="en-US" altLang="en-US" sz="1200" dirty="0">
              <a:latin typeface="Arial" panose="020B0604020202020204" pitchFamily="34" charset="0"/>
              <a:cs typeface="Arial" panose="020B0604020202020204" pitchFamily="34" charset="0"/>
            </a:endParaRPr>
          </a:p>
          <a:p>
            <a:pPr>
              <a:lnSpc>
                <a:spcPct val="90000"/>
              </a:lnSpc>
              <a:spcBef>
                <a:spcPct val="0"/>
              </a:spcBef>
              <a:defRPr/>
            </a:pPr>
            <a:endParaRPr lang="en-US" altLang="en-US" sz="1200" b="1" dirty="0">
              <a:latin typeface="Arial" panose="020B0604020202020204" pitchFamily="34" charset="0"/>
              <a:cs typeface="Arial" panose="020B0604020202020204" pitchFamily="34" charset="0"/>
            </a:endParaRPr>
          </a:p>
          <a:p>
            <a:pPr>
              <a:lnSpc>
                <a:spcPct val="90000"/>
              </a:lnSpc>
              <a:spcBef>
                <a:spcPct val="0"/>
              </a:spcBef>
              <a:defRPr/>
            </a:pPr>
            <a:r>
              <a:rPr lang="en-US" altLang="en-US" sz="1200" b="1" dirty="0">
                <a:latin typeface="Arial" panose="020B0604020202020204" pitchFamily="34" charset="0"/>
                <a:cs typeface="Arial" panose="020B0604020202020204" pitchFamily="34" charset="0"/>
              </a:rPr>
              <a:t>LGBTQQIAA2SP: </a:t>
            </a:r>
            <a:r>
              <a:rPr lang="en-US" altLang="en-US" sz="1200" dirty="0">
                <a:latin typeface="Arial" panose="020B0604020202020204" pitchFamily="34" charset="0"/>
                <a:cs typeface="Arial" panose="020B0604020202020204" pitchFamily="34" charset="0"/>
              </a:rPr>
              <a:t>Lesbian, Gay, Bisexual, Transgender, Queer, Questioning, Intersex, Ally, Asexual, Two-Spirit, Pansexual</a:t>
            </a:r>
          </a:p>
          <a:p>
            <a:pPr>
              <a:defRPr/>
            </a:pPr>
            <a:r>
              <a:rPr lang="en-US" altLang="en-US" sz="1200" u="sng" dirty="0">
                <a:latin typeface="Arial" panose="020B0604020202020204" pitchFamily="34" charset="0"/>
                <a:cs typeface="Arial" panose="020B0604020202020204" pitchFamily="34" charset="0"/>
              </a:rPr>
              <a:t>Examples:</a:t>
            </a:r>
          </a:p>
          <a:p>
            <a:pPr>
              <a:defRPr/>
            </a:pPr>
            <a:r>
              <a:rPr lang="en-US" altLang="en-US" sz="1200" dirty="0">
                <a:latin typeface="Arial" panose="020B0604020202020204" pitchFamily="34" charset="0"/>
                <a:cs typeface="Arial" panose="020B0604020202020204" pitchFamily="34" charset="0"/>
              </a:rPr>
              <a:t>My sexual orientation is I</a:t>
            </a:r>
            <a:r>
              <a:rPr lang="ja-JP" altLang="en-US" sz="1200" dirty="0">
                <a:latin typeface="Arial" panose="020B0604020202020204" pitchFamily="34" charset="0"/>
                <a:cs typeface="Arial" panose="020B0604020202020204" pitchFamily="34" charset="0"/>
              </a:rPr>
              <a:t>’</a:t>
            </a:r>
            <a:r>
              <a:rPr lang="en-US" altLang="ja-JP" sz="1200" dirty="0">
                <a:latin typeface="Arial" panose="020B0604020202020204" pitchFamily="34" charset="0"/>
                <a:cs typeface="Arial" panose="020B0604020202020204" pitchFamily="34" charset="0"/>
              </a:rPr>
              <a:t>m Gay, my gender identity is Male</a:t>
            </a:r>
          </a:p>
          <a:p>
            <a:pPr>
              <a:defRPr/>
            </a:pPr>
            <a:r>
              <a:rPr lang="en-US" altLang="en-US" sz="1200" dirty="0">
                <a:latin typeface="Arial" panose="020B0604020202020204" pitchFamily="34" charset="0"/>
                <a:cs typeface="Arial" panose="020B0604020202020204" pitchFamily="34" charset="0"/>
              </a:rPr>
              <a:t>My sexual orientation is Bisexual, my gender identity is Trans Female</a:t>
            </a:r>
          </a:p>
          <a:p>
            <a:pPr>
              <a:defRPr/>
            </a:pPr>
            <a:endParaRPr lang="en-US" altLang="en-US" sz="1200" b="1" dirty="0">
              <a:latin typeface="Arial" panose="020B0604020202020204" pitchFamily="34" charset="0"/>
              <a:cs typeface="Arial" panose="020B0604020202020204" pitchFamily="34" charset="0"/>
            </a:endParaRPr>
          </a:p>
          <a:p>
            <a:pPr>
              <a:defRPr/>
            </a:pPr>
            <a:endParaRPr lang="en-US" altLang="en-US" sz="1200" dirty="0">
              <a:latin typeface="Arial" panose="020B0604020202020204" pitchFamily="34" charset="0"/>
              <a:cs typeface="Arial" panose="020B0604020202020204" pitchFamily="34" charset="0"/>
            </a:endParaRPr>
          </a:p>
          <a:p>
            <a:pPr>
              <a:lnSpc>
                <a:spcPct val="90000"/>
              </a:lnSpc>
              <a:spcBef>
                <a:spcPct val="0"/>
              </a:spcBef>
              <a:defRPr/>
            </a:pPr>
            <a:endParaRPr lang="en-US" altLang="en-US" sz="1200" dirty="0">
              <a:latin typeface="Arial" panose="020B0604020202020204" pitchFamily="34" charset="0"/>
              <a:cs typeface="Arial" panose="020B0604020202020204" pitchFamily="34" charset="0"/>
            </a:endParaRPr>
          </a:p>
          <a:p>
            <a:pPr>
              <a:defRPr/>
            </a:pPr>
            <a:endParaRPr lang="en-US" altLang="en-US" sz="1200" dirty="0">
              <a:latin typeface="Arial" panose="020B0604020202020204" pitchFamily="34" charset="0"/>
              <a:cs typeface="Arial" panose="020B0604020202020204" pitchFamily="34" charset="0"/>
            </a:endParaRPr>
          </a:p>
          <a:p>
            <a:pPr>
              <a:defRPr/>
            </a:pPr>
            <a:endParaRPr lang="en-US" altLang="en-US" sz="1200" dirty="0">
              <a:latin typeface="Arial" panose="020B0604020202020204" pitchFamily="34" charset="0"/>
              <a:cs typeface="Arial" panose="020B0604020202020204" pitchFamily="34" charset="0"/>
            </a:endParaRPr>
          </a:p>
        </p:txBody>
      </p:sp>
      <p:sp>
        <p:nvSpPr>
          <p:cNvPr id="197636" name="Slide Number Placeholder 3"/>
          <p:cNvSpPr txBox="1">
            <a:spLocks noGrp="1"/>
          </p:cNvSpPr>
          <p:nvPr/>
        </p:nvSpPr>
        <p:spPr bwMode="auto">
          <a:xfrm>
            <a:off x="3885579" y="8684927"/>
            <a:ext cx="2972421" cy="45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44" tIns="45372" rIns="90744" bIns="45372" anchor="b"/>
          <a:lstStyle>
            <a:lvl1pPr defTabSz="923925"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23925"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23925"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23925"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23925"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1" hangingPunct="1">
              <a:spcBef>
                <a:spcPct val="0"/>
              </a:spcBef>
              <a:defRPr/>
            </a:pPr>
            <a:fld id="{7ADE107C-E837-4ED1-A21E-EA7F179FBA83}" type="slidenum">
              <a:rPr lang="en-US" altLang="en-US" smtClean="0">
                <a:solidFill>
                  <a:srgbClr val="000000"/>
                </a:solidFill>
                <a:latin typeface="Tahoma" pitchFamily="34" charset="0"/>
                <a:cs typeface="+mn-cs"/>
              </a:rPr>
              <a:pPr algn="r" eaLnBrk="1" hangingPunct="1">
                <a:spcBef>
                  <a:spcPct val="0"/>
                </a:spcBef>
                <a:defRPr/>
              </a:pPr>
              <a:t>8</a:t>
            </a:fld>
            <a:endParaRPr lang="en-US" altLang="en-US" smtClean="0">
              <a:solidFill>
                <a:srgbClr val="000000"/>
              </a:solidFill>
              <a:latin typeface="Tahoma" pitchFamily="34"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pPr>
              <a:defRPr b="1"/>
            </a:pPr>
            <a:r>
              <a:rPr dirty="0" smtClean="0">
                <a:latin typeface="Arial" panose="020B0604020202020204" pitchFamily="34" charset="0"/>
                <a:cs typeface="Arial" panose="020B0604020202020204" pitchFamily="34" charset="0"/>
              </a:rPr>
              <a:t>ASK</a:t>
            </a:r>
            <a:endParaRPr dirty="0">
              <a:latin typeface="Arial" panose="020B0604020202020204" pitchFamily="34" charset="0"/>
              <a:cs typeface="Arial" panose="020B0604020202020204" pitchFamily="34" charset="0"/>
            </a:endParaRPr>
          </a:p>
          <a:p>
            <a:pPr>
              <a:buSzPct val="100000"/>
              <a:buChar char="•"/>
            </a:pPr>
            <a:r>
              <a:rPr dirty="0">
                <a:latin typeface="Arial" panose="020B0604020202020204" pitchFamily="34" charset="0"/>
                <a:cs typeface="Arial" panose="020B0604020202020204" pitchFamily="34" charset="0"/>
              </a:rPr>
              <a:t>What is Syringe Access? </a:t>
            </a:r>
            <a:r>
              <a:rPr i="1" dirty="0">
                <a:latin typeface="Arial" panose="020B0604020202020204" pitchFamily="34" charset="0"/>
                <a:cs typeface="Arial" panose="020B0604020202020204" pitchFamily="34" charset="0"/>
              </a:rPr>
              <a:t>What does that mean?</a:t>
            </a:r>
          </a:p>
          <a:p>
            <a:pPr>
              <a:buSzPct val="100000"/>
              <a:buChar char="•"/>
            </a:pPr>
            <a:r>
              <a:rPr dirty="0">
                <a:latin typeface="Arial" panose="020B0604020202020204" pitchFamily="34" charset="0"/>
                <a:cs typeface="Arial" panose="020B0604020202020204" pitchFamily="34" charset="0"/>
              </a:rPr>
              <a:t>When you hear it, what comes to mind in terms of services?</a:t>
            </a:r>
          </a:p>
          <a:p>
            <a:pPr>
              <a:defRPr b="1">
                <a:latin typeface="Arial"/>
                <a:ea typeface="Arial"/>
                <a:cs typeface="Arial"/>
                <a:sym typeface="Arial"/>
              </a:defRPr>
            </a:pPr>
            <a:endParaRPr dirty="0">
              <a:latin typeface="Arial" panose="020B0604020202020204" pitchFamily="34" charset="0"/>
              <a:cs typeface="Arial" panose="020B0604020202020204" pitchFamily="34" charset="0"/>
            </a:endParaRPr>
          </a:p>
          <a:p>
            <a:pPr>
              <a:defRPr b="1">
                <a:latin typeface="Arial"/>
                <a:ea typeface="Arial"/>
                <a:cs typeface="Arial"/>
                <a:sym typeface="Arial"/>
              </a:defRPr>
            </a:pPr>
            <a:r>
              <a:rPr dirty="0">
                <a:latin typeface="Arial" panose="020B0604020202020204" pitchFamily="34" charset="0"/>
                <a:cs typeface="Arial" panose="020B0604020202020204" pitchFamily="34" charset="0"/>
              </a:rPr>
              <a:t>TRAINER </a:t>
            </a:r>
            <a:r>
              <a:rPr dirty="0" smtClean="0">
                <a:latin typeface="Arial" panose="020B0604020202020204" pitchFamily="34" charset="0"/>
                <a:cs typeface="Arial" panose="020B0604020202020204" pitchFamily="34" charset="0"/>
              </a:rPr>
              <a:t>INSTRUCTIONS</a:t>
            </a:r>
            <a:endParaRPr dirty="0">
              <a:latin typeface="Arial" panose="020B0604020202020204" pitchFamily="34" charset="0"/>
              <a:cs typeface="Arial" panose="020B0604020202020204" pitchFamily="34" charset="0"/>
            </a:endParaRPr>
          </a:p>
          <a:p>
            <a:pPr>
              <a:buSzPct val="100000"/>
              <a:buChar char="•"/>
              <a:defRPr>
                <a:latin typeface="Arial"/>
                <a:ea typeface="Arial"/>
                <a:cs typeface="Arial"/>
                <a:sym typeface="Arial"/>
              </a:defRPr>
            </a:pPr>
            <a:r>
              <a:rPr dirty="0">
                <a:latin typeface="Arial" panose="020B0604020202020204" pitchFamily="34" charset="0"/>
                <a:cs typeface="Arial" panose="020B0604020202020204" pitchFamily="34" charset="0"/>
              </a:rPr>
              <a:t>Use this brainstorm as a way to open the training, getting a sense of what syringe access means to participants, including their experiences with programming.</a:t>
            </a:r>
          </a:p>
          <a:p>
            <a:pPr>
              <a:buSzPct val="100000"/>
              <a:buChar char="•"/>
              <a:defRPr>
                <a:latin typeface="Arial"/>
                <a:ea typeface="Arial"/>
                <a:cs typeface="Arial"/>
                <a:sym typeface="Arial"/>
              </a:defRPr>
            </a:pPr>
            <a:r>
              <a:rPr dirty="0">
                <a:latin typeface="Arial" panose="020B0604020202020204" pitchFamily="34" charset="0"/>
                <a:cs typeface="Arial" panose="020B0604020202020204" pitchFamily="34" charset="0"/>
              </a:rPr>
              <a:t>Participant input may come from a personal perspective, </a:t>
            </a:r>
          </a:p>
          <a:p>
            <a:pPr>
              <a:buSzPct val="100000"/>
              <a:buChar char="•"/>
              <a:defRPr>
                <a:latin typeface="Arial"/>
                <a:ea typeface="Arial"/>
                <a:cs typeface="Arial"/>
                <a:sym typeface="Arial"/>
              </a:defRPr>
            </a:pPr>
            <a:r>
              <a:rPr dirty="0">
                <a:latin typeface="Arial" panose="020B0604020202020204" pitchFamily="34" charset="0"/>
                <a:cs typeface="Arial" panose="020B0604020202020204" pitchFamily="34" charset="0"/>
              </a:rPr>
              <a:t>or a professional one like how syringe access is –or is not- incorporated at their agency for example, </a:t>
            </a:r>
          </a:p>
          <a:p>
            <a:pPr>
              <a:buSzPct val="100000"/>
              <a:buChar char="•"/>
              <a:defRPr>
                <a:latin typeface="Arial"/>
                <a:ea typeface="Arial"/>
                <a:cs typeface="Arial"/>
                <a:sym typeface="Arial"/>
              </a:defRPr>
            </a:pPr>
            <a:r>
              <a:rPr dirty="0">
                <a:latin typeface="Arial" panose="020B0604020202020204" pitchFamily="34" charset="0"/>
                <a:cs typeface="Arial" panose="020B0604020202020204" pitchFamily="34" charset="0"/>
              </a:rPr>
              <a:t>or </a:t>
            </a:r>
            <a:r>
              <a:rPr dirty="0" smtClean="0">
                <a:latin typeface="Arial" panose="020B0604020202020204" pitchFamily="34" charset="0"/>
                <a:cs typeface="Arial" panose="020B0604020202020204" pitchFamily="34" charset="0"/>
              </a:rPr>
              <a:t>in </a:t>
            </a:r>
            <a:r>
              <a:rPr dirty="0">
                <a:latin typeface="Arial" panose="020B0604020202020204" pitchFamily="34" charset="0"/>
                <a:cs typeface="Arial" panose="020B0604020202020204" pitchFamily="34" charset="0"/>
              </a:rPr>
              <a:t>relation to their experience working as a peer/service provider</a:t>
            </a:r>
            <a:r>
              <a:rPr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a:buSzPct val="100000"/>
              <a:buChar char="•"/>
              <a:defRPr>
                <a:latin typeface="Arial"/>
                <a:ea typeface="Arial"/>
                <a:cs typeface="Arial"/>
                <a:sym typeface="Arial"/>
              </a:defRPr>
            </a:pPr>
            <a:endParaRPr lang="en-US" dirty="0" smtClean="0">
              <a:latin typeface="Arial" panose="020B0604020202020204" pitchFamily="34" charset="0"/>
              <a:cs typeface="Arial" panose="020B0604020202020204" pitchFamily="34" charset="0"/>
            </a:endParaRPr>
          </a:p>
          <a:p>
            <a:pPr>
              <a:defRPr u="sng">
                <a:latin typeface="Arial"/>
                <a:ea typeface="Arial"/>
                <a:cs typeface="Arial"/>
                <a:sym typeface="Arial"/>
              </a:defRPr>
            </a:pPr>
            <a:r>
              <a:rPr lang="en-US" b="1" dirty="0" smtClean="0">
                <a:latin typeface="Arial" panose="020B0604020202020204" pitchFamily="34" charset="0"/>
                <a:cs typeface="Arial" panose="020B0604020202020204" pitchFamily="34" charset="0"/>
              </a:rPr>
              <a:t>Optional</a:t>
            </a:r>
          </a:p>
          <a:p>
            <a:pPr>
              <a:buSzPct val="100000"/>
              <a:buAutoNum type="arabicParenR"/>
              <a:defRPr>
                <a:latin typeface="Arial"/>
                <a:ea typeface="Arial"/>
                <a:cs typeface="Arial"/>
                <a:sym typeface="Arial"/>
              </a:defRPr>
            </a:pPr>
            <a:r>
              <a:rPr lang="en-US" dirty="0" smtClean="0">
                <a:latin typeface="Arial" panose="020B0604020202020204" pitchFamily="34" charset="0"/>
                <a:cs typeface="Arial" panose="020B0604020202020204" pitchFamily="34" charset="0"/>
              </a:rPr>
              <a:t>Write down responses on Newsprint w. Thick Pen Markers</a:t>
            </a:r>
          </a:p>
          <a:p>
            <a:pPr>
              <a:buSzPct val="100000"/>
              <a:buAutoNum type="arabicParenR"/>
              <a:defRPr>
                <a:latin typeface="Arial"/>
                <a:ea typeface="Arial"/>
                <a:cs typeface="Arial"/>
                <a:sym typeface="Arial"/>
              </a:defRPr>
            </a:pPr>
            <a:r>
              <a:rPr lang="en-US" dirty="0" smtClean="0">
                <a:latin typeface="Arial" panose="020B0604020202020204" pitchFamily="34" charset="0"/>
                <a:cs typeface="Arial" panose="020B0604020202020204" pitchFamily="34" charset="0"/>
              </a:rPr>
              <a:t>Or, ask if a volunteer would write down answers while you facilitate discussion</a:t>
            </a:r>
          </a:p>
          <a:p>
            <a:pPr>
              <a:buSzPct val="100000"/>
              <a:buAutoNum type="arabicParenR"/>
              <a:defRPr>
                <a:latin typeface="Arial"/>
                <a:ea typeface="Arial"/>
                <a:cs typeface="Arial"/>
                <a:sym typeface="Arial"/>
              </a:defRPr>
            </a:pPr>
            <a:r>
              <a:rPr lang="en-US" dirty="0" smtClean="0">
                <a:latin typeface="Arial" panose="020B0604020202020204" pitchFamily="34" charset="0"/>
                <a:cs typeface="Arial" panose="020B0604020202020204" pitchFamily="34" charset="0"/>
              </a:rPr>
              <a:t>Or, have this discussion only </a:t>
            </a:r>
          </a:p>
          <a:p>
            <a:pPr>
              <a:buSzPct val="100000"/>
              <a:buNone/>
              <a:defRPr>
                <a:latin typeface="Arial"/>
                <a:ea typeface="Arial"/>
                <a:cs typeface="Arial"/>
                <a:sym typeface="Arial"/>
              </a:defRPr>
            </a:pPr>
            <a:endParaRPr dirty="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242852"/>
        </a:solidFill>
        <a:effectLst/>
      </p:bgPr>
    </p:bg>
    <p:spTree>
      <p:nvGrpSpPr>
        <p:cNvPr id="1" name=""/>
        <p:cNvGrpSpPr/>
        <p:nvPr/>
      </p:nvGrpSpPr>
      <p:grpSpPr>
        <a:xfrm>
          <a:off x="0" y="0"/>
          <a:ext cx="0" cy="0"/>
          <a:chOff x="0" y="0"/>
          <a:chExt cx="0" cy="0"/>
        </a:xfrm>
      </p:grpSpPr>
      <p:sp>
        <p:nvSpPr>
          <p:cNvPr id="21" name="Shape 21"/>
          <p:cNvSpPr/>
          <p:nvPr/>
        </p:nvSpPr>
        <p:spPr>
          <a:xfrm>
            <a:off x="-1" y="5970587"/>
            <a:ext cx="9144002" cy="887413"/>
          </a:xfrm>
          <a:prstGeom prst="rect">
            <a:avLst/>
          </a:prstGeom>
          <a:solidFill>
            <a:srgbClr val="FFFFFF"/>
          </a:solidFill>
          <a:ln w="12700">
            <a:miter lim="400000"/>
          </a:ln>
        </p:spPr>
        <p:txBody>
          <a:bodyPr lIns="45719" rIns="45719" anchor="ctr"/>
          <a:lstStyle/>
          <a:p>
            <a:pPr algn="ctr">
              <a:defRPr sz="1800">
                <a:solidFill>
                  <a:srgbClr val="FFFFFF"/>
                </a:solidFill>
              </a:defRPr>
            </a:pPr>
            <a:endParaRPr/>
          </a:p>
        </p:txBody>
      </p:sp>
      <p:sp>
        <p:nvSpPr>
          <p:cNvPr id="22" name="Shape 22"/>
          <p:cNvSpPr/>
          <p:nvPr/>
        </p:nvSpPr>
        <p:spPr>
          <a:xfrm>
            <a:off x="-9526" y="6053137"/>
            <a:ext cx="2249489" cy="712789"/>
          </a:xfrm>
          <a:prstGeom prst="rect">
            <a:avLst/>
          </a:prstGeom>
          <a:solidFill>
            <a:schemeClr val="accent2"/>
          </a:solidFill>
          <a:ln w="12700">
            <a:miter lim="400000"/>
          </a:ln>
        </p:spPr>
        <p:txBody>
          <a:bodyPr lIns="45719" rIns="45719" anchor="ctr"/>
          <a:lstStyle/>
          <a:p>
            <a:pPr algn="ctr">
              <a:defRPr sz="1800">
                <a:solidFill>
                  <a:srgbClr val="FFFFFF"/>
                </a:solidFill>
              </a:defRPr>
            </a:pPr>
            <a:endParaRPr/>
          </a:p>
        </p:txBody>
      </p:sp>
      <p:sp>
        <p:nvSpPr>
          <p:cNvPr id="23" name="Shape 23"/>
          <p:cNvSpPr/>
          <p:nvPr/>
        </p:nvSpPr>
        <p:spPr>
          <a:xfrm>
            <a:off x="2359025" y="6043612"/>
            <a:ext cx="6784975" cy="714376"/>
          </a:xfrm>
          <a:prstGeom prst="rect">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24" name="Shape 24"/>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defRPr>
                <a:solidFill>
                  <a:srgbClr val="ACCBF9"/>
                </a:solidFill>
              </a:defRPr>
            </a:lvl1pPr>
          </a:lstStyle>
          <a:p>
            <a:r>
              <a:t>Click to edit Master title style</a:t>
            </a:r>
          </a:p>
        </p:txBody>
      </p:sp>
      <p:sp>
        <p:nvSpPr>
          <p:cNvPr id="25" name="Shape 25"/>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Click to edit Master text styles</a:t>
            </a:r>
          </a:p>
          <a:p>
            <a:pPr lvl="1"/>
            <a:r>
              <a:t>Second level</a:t>
            </a:r>
          </a:p>
          <a:p>
            <a:pPr lvl="2"/>
            <a:r>
              <a:t>Third level</a:t>
            </a:r>
          </a:p>
          <a:p>
            <a:pPr lvl="3"/>
            <a:r>
              <a:t>Fourth level</a:t>
            </a:r>
          </a:p>
          <a:p>
            <a:pPr lvl="4"/>
            <a:r>
              <a:t>Fifth level</a:t>
            </a:r>
          </a:p>
        </p:txBody>
      </p:sp>
      <p:sp>
        <p:nvSpPr>
          <p:cNvPr id="26" name="Shape 26"/>
          <p:cNvSpPr>
            <a:spLocks noGrp="1"/>
          </p:cNvSpPr>
          <p:nvPr>
            <p:ph type="sldNum" sz="quarter" idx="2"/>
          </p:nvPr>
        </p:nvSpPr>
        <p:spPr>
          <a:xfrm>
            <a:off x="8279129" y="275556"/>
            <a:ext cx="281941" cy="287088"/>
          </a:xfrm>
          <a:prstGeom prst="rect">
            <a:avLst/>
          </a:prstGeom>
        </p:spPr>
        <p:txBody>
          <a:bodyPr/>
          <a:lstStyle>
            <a:lvl1pPr>
              <a:defRPr>
                <a:solidFill>
                  <a:srgbClr val="E3DED1"/>
                </a:solidFill>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2" name="Shape 112"/>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113" name="Shape 113"/>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114" name="Shape 114"/>
          <p:cNvSpPr>
            <a:spLocks noGrp="1"/>
          </p:cNvSpPr>
          <p:nvPr>
            <p:ph type="sldNum" sz="quarter" idx="2"/>
          </p:nvPr>
        </p:nvSpPr>
        <p:spPr>
          <a:xfrm>
            <a:off x="7479029" y="6339806"/>
            <a:ext cx="281941" cy="287088"/>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21" name="image.png"/>
          <p:cNvPicPr>
            <a:picLocks noChangeAspect="1"/>
          </p:cNvPicPr>
          <p:nvPr/>
        </p:nvPicPr>
        <p:blipFill>
          <a:blip r:embed="rId2" cstate="print">
            <a:extLst/>
          </a:blip>
          <a:stretch>
            <a:fillRect/>
          </a:stretch>
        </p:blipFill>
        <p:spPr>
          <a:xfrm>
            <a:off x="0" y="-33338"/>
            <a:ext cx="9144000" cy="6891338"/>
          </a:xfrm>
          <a:prstGeom prst="rect">
            <a:avLst/>
          </a:prstGeom>
          <a:ln w="12700">
            <a:miter lim="400000"/>
          </a:ln>
        </p:spPr>
      </p:pic>
      <p:sp>
        <p:nvSpPr>
          <p:cNvPr id="122" name="Shape 122"/>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37" name="Shape 137"/>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44" name="image.png"/>
          <p:cNvPicPr>
            <a:picLocks noChangeAspect="1"/>
          </p:cNvPicPr>
          <p:nvPr/>
        </p:nvPicPr>
        <p:blipFill>
          <a:blip r:embed="rId2" cstate="print">
            <a:extLst/>
          </a:blip>
          <a:stretch>
            <a:fillRect/>
          </a:stretch>
        </p:blipFill>
        <p:spPr>
          <a:xfrm>
            <a:off x="0" y="0"/>
            <a:ext cx="9144000" cy="6858000"/>
          </a:xfrm>
          <a:prstGeom prst="rect">
            <a:avLst/>
          </a:prstGeom>
          <a:ln w="12700">
            <a:miter lim="400000"/>
          </a:ln>
        </p:spPr>
      </p:pic>
      <p:pic>
        <p:nvPicPr>
          <p:cNvPr id="145" name="image.png"/>
          <p:cNvPicPr>
            <a:picLocks noChangeAspect="1"/>
          </p:cNvPicPr>
          <p:nvPr/>
        </p:nvPicPr>
        <p:blipFill>
          <a:blip r:embed="rId2" cstate="print">
            <a:extLst/>
          </a:blip>
          <a:stretch>
            <a:fillRect/>
          </a:stretch>
        </p:blipFill>
        <p:spPr>
          <a:xfrm>
            <a:off x="0" y="0"/>
            <a:ext cx="9144000" cy="6858000"/>
          </a:xfrm>
          <a:prstGeom prst="rect">
            <a:avLst/>
          </a:prstGeom>
          <a:ln w="12700">
            <a:miter lim="400000"/>
          </a:ln>
        </p:spPr>
      </p:pic>
      <p:pic>
        <p:nvPicPr>
          <p:cNvPr id="146" name="image.png"/>
          <p:cNvPicPr>
            <a:picLocks noChangeAspect="1"/>
          </p:cNvPicPr>
          <p:nvPr/>
        </p:nvPicPr>
        <p:blipFill>
          <a:blip r:embed="rId3" cstate="print">
            <a:extLst/>
          </a:blip>
          <a:stretch>
            <a:fillRect/>
          </a:stretch>
        </p:blipFill>
        <p:spPr>
          <a:xfrm>
            <a:off x="0" y="-33338"/>
            <a:ext cx="9144000" cy="6891338"/>
          </a:xfrm>
          <a:prstGeom prst="rect">
            <a:avLst/>
          </a:prstGeom>
          <a:ln w="12700">
            <a:miter lim="400000"/>
          </a:ln>
        </p:spPr>
      </p:pic>
      <p:sp>
        <p:nvSpPr>
          <p:cNvPr id="147" name="Shape 147"/>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54" name="image.png"/>
          <p:cNvPicPr>
            <a:picLocks noChangeAspect="1"/>
          </p:cNvPicPr>
          <p:nvPr/>
        </p:nvPicPr>
        <p:blipFill>
          <a:blip r:embed="rId2" cstate="print">
            <a:extLst/>
          </a:blip>
          <a:stretch>
            <a:fillRect/>
          </a:stretch>
        </p:blipFill>
        <p:spPr>
          <a:xfrm>
            <a:off x="0" y="-33338"/>
            <a:ext cx="9144000" cy="6891338"/>
          </a:xfrm>
          <a:prstGeom prst="rect">
            <a:avLst/>
          </a:prstGeom>
          <a:ln w="12700">
            <a:miter lim="400000"/>
          </a:ln>
        </p:spPr>
      </p:pic>
      <p:sp>
        <p:nvSpPr>
          <p:cNvPr id="155" name="Shape 155"/>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70" name="image.png"/>
          <p:cNvPicPr>
            <a:picLocks noChangeAspect="1"/>
          </p:cNvPicPr>
          <p:nvPr/>
        </p:nvPicPr>
        <p:blipFill>
          <a:blip r:embed="rId2" cstate="print">
            <a:extLst/>
          </a:blip>
          <a:stretch>
            <a:fillRect/>
          </a:stretch>
        </p:blipFill>
        <p:spPr>
          <a:xfrm>
            <a:off x="0" y="-33338"/>
            <a:ext cx="9144000" cy="6891338"/>
          </a:xfrm>
          <a:prstGeom prst="rect">
            <a:avLst/>
          </a:prstGeom>
          <a:ln w="12700">
            <a:miter lim="400000"/>
          </a:ln>
        </p:spPr>
      </p:pic>
      <p:sp>
        <p:nvSpPr>
          <p:cNvPr id="171" name="Shape 171"/>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78" name="image.png"/>
          <p:cNvPicPr>
            <a:picLocks noChangeAspect="1"/>
          </p:cNvPicPr>
          <p:nvPr/>
        </p:nvPicPr>
        <p:blipFill>
          <a:blip r:embed="rId2" cstate="print">
            <a:extLst/>
          </a:blip>
          <a:stretch>
            <a:fillRect/>
          </a:stretch>
        </p:blipFill>
        <p:spPr>
          <a:xfrm>
            <a:off x="0" y="-33338"/>
            <a:ext cx="9144000" cy="6891338"/>
          </a:xfrm>
          <a:prstGeom prst="rect">
            <a:avLst/>
          </a:prstGeom>
          <a:ln w="12700">
            <a:miter lim="400000"/>
          </a:ln>
        </p:spPr>
      </p:pic>
      <p:sp>
        <p:nvSpPr>
          <p:cNvPr id="179" name="Shape 179"/>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86" name="image.png"/>
          <p:cNvPicPr>
            <a:picLocks noChangeAspect="1"/>
          </p:cNvPicPr>
          <p:nvPr/>
        </p:nvPicPr>
        <p:blipFill>
          <a:blip r:embed="rId2" cstate="print">
            <a:extLst/>
          </a:blip>
          <a:stretch>
            <a:fillRect/>
          </a:stretch>
        </p:blipFill>
        <p:spPr>
          <a:xfrm>
            <a:off x="0" y="-33338"/>
            <a:ext cx="9144000" cy="6891338"/>
          </a:xfrm>
          <a:prstGeom prst="rect">
            <a:avLst/>
          </a:prstGeom>
          <a:ln w="12700">
            <a:miter lim="400000"/>
          </a:ln>
        </p:spPr>
      </p:pic>
      <p:sp>
        <p:nvSpPr>
          <p:cNvPr id="187" name="Shape 187"/>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94" name="image.png"/>
          <p:cNvPicPr>
            <a:picLocks noChangeAspect="1"/>
          </p:cNvPicPr>
          <p:nvPr/>
        </p:nvPicPr>
        <p:blipFill>
          <a:blip r:embed="rId2" cstate="print">
            <a:extLst/>
          </a:blip>
          <a:stretch>
            <a:fillRect/>
          </a:stretch>
        </p:blipFill>
        <p:spPr>
          <a:xfrm>
            <a:off x="0" y="-33338"/>
            <a:ext cx="9144000" cy="6891338"/>
          </a:xfrm>
          <a:prstGeom prst="rect">
            <a:avLst/>
          </a:prstGeom>
          <a:ln w="12700">
            <a:miter lim="400000"/>
          </a:ln>
        </p:spPr>
      </p:pic>
      <p:sp>
        <p:nvSpPr>
          <p:cNvPr id="195" name="Shape 195"/>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6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98823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3" name="Shape 33"/>
          <p:cNvSpPr/>
          <p:nvPr/>
        </p:nvSpPr>
        <p:spPr>
          <a:xfrm>
            <a:off x="-1" y="1523999"/>
            <a:ext cx="9144002" cy="1143002"/>
          </a:xfrm>
          <a:prstGeom prst="rect">
            <a:avLst/>
          </a:prstGeom>
          <a:solidFill>
            <a:srgbClr val="FFFFFF"/>
          </a:solidFill>
          <a:ln w="12700">
            <a:miter lim="400000"/>
          </a:ln>
        </p:spPr>
        <p:txBody>
          <a:bodyPr lIns="45719" rIns="45719" anchor="ctr"/>
          <a:lstStyle/>
          <a:p>
            <a:pPr algn="ctr">
              <a:defRPr sz="1800">
                <a:solidFill>
                  <a:srgbClr val="FFFFFF"/>
                </a:solidFill>
              </a:defRPr>
            </a:pPr>
            <a:endParaRPr/>
          </a:p>
        </p:txBody>
      </p:sp>
      <p:sp>
        <p:nvSpPr>
          <p:cNvPr id="34" name="Shape 34"/>
          <p:cNvSpPr/>
          <p:nvPr/>
        </p:nvSpPr>
        <p:spPr>
          <a:xfrm>
            <a:off x="0" y="1600200"/>
            <a:ext cx="1295400" cy="990600"/>
          </a:xfrm>
          <a:prstGeom prst="rect">
            <a:avLst/>
          </a:prstGeom>
          <a:solidFill>
            <a:schemeClr val="accent2"/>
          </a:solidFill>
          <a:ln w="12700">
            <a:miter lim="400000"/>
          </a:ln>
        </p:spPr>
        <p:txBody>
          <a:bodyPr lIns="45719" rIns="45719" anchor="ctr"/>
          <a:lstStyle/>
          <a:p>
            <a:pPr algn="ctr">
              <a:defRPr sz="1800">
                <a:solidFill>
                  <a:srgbClr val="FFFFFF"/>
                </a:solidFill>
              </a:defRPr>
            </a:pPr>
            <a:endParaRPr/>
          </a:p>
        </p:txBody>
      </p:sp>
      <p:sp>
        <p:nvSpPr>
          <p:cNvPr id="35" name="Shape 35"/>
          <p:cNvSpPr/>
          <p:nvPr/>
        </p:nvSpPr>
        <p:spPr>
          <a:xfrm>
            <a:off x="1371600" y="1600200"/>
            <a:ext cx="7772400" cy="990600"/>
          </a:xfrm>
          <a:prstGeom prst="rect">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36" name="Shape 36"/>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37" name="Shape 37"/>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38" name="Shape 38"/>
          <p:cNvSpPr>
            <a:spLocks noGrp="1"/>
          </p:cNvSpPr>
          <p:nvPr>
            <p:ph type="sldNum" sz="quarter" idx="2"/>
          </p:nvPr>
        </p:nvSpPr>
        <p:spPr>
          <a:xfrm>
            <a:off x="481330" y="1929223"/>
            <a:ext cx="332741" cy="348429"/>
          </a:xfrm>
          <a:prstGeom prst="rect">
            <a:avLst/>
          </a:prstGeom>
        </p:spPr>
        <p:txBody>
          <a:bodyPr/>
          <a:lstStyle>
            <a:lvl1pPr>
              <a:defRPr sz="1800"/>
            </a:lvl1p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3558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dirty="0">
                <a:latin typeface="Arial" pitchFamily="34" charset="0"/>
                <a:ea typeface="+mn-ea"/>
                <a:cs typeface="+mn-cs"/>
              </a:defRPr>
            </a:lvl1pPr>
          </a:lstStyle>
          <a:p>
            <a:pPr>
              <a:defRPr/>
            </a:pPr>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dirty="0">
                <a:latin typeface="Arial" pitchFamily="34" charset="0"/>
                <a:ea typeface="+mn-ea"/>
                <a:cs typeface="+mn-cs"/>
              </a:defRPr>
            </a:lvl1pPr>
          </a:lstStyle>
          <a:p>
            <a:pPr>
              <a:defRPr/>
            </a:pPr>
            <a:endParaRPr lang="en-US" altLang="en-US"/>
          </a:p>
        </p:txBody>
      </p:sp>
      <p:sp>
        <p:nvSpPr>
          <p:cNvPr id="7" name="Slide Number Placeholder 5"/>
          <p:cNvSpPr>
            <a:spLocks noGrp="1"/>
          </p:cNvSpPr>
          <p:nvPr>
            <p:ph type="sldNum" sz="quarter" idx="12"/>
          </p:nvPr>
        </p:nvSpPr>
        <p:spPr>
          <a:xfrm>
            <a:off x="6553200" y="640080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1B5A9E4F-2CA2-4B3F-B7A3-049DC77DF131}" type="slidenum">
              <a:rPr lang="en-US" altLang="en-US"/>
              <a:pPr>
                <a:defRPr/>
              </a:pPr>
              <a:t>‹#›</a:t>
            </a:fld>
            <a:endParaRPr lang="en-US" altLang="en-US" dirty="0"/>
          </a:p>
        </p:txBody>
      </p:sp>
    </p:spTree>
    <p:extLst>
      <p:ext uri="{BB962C8B-B14F-4D97-AF65-F5344CB8AC3E}">
        <p14:creationId xmlns:p14="http://schemas.microsoft.com/office/powerpoint/2010/main" xmlns="" val="3654475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FBDAFB8E-BD1C-460F-96F2-B89389FE07CD}" type="slidenum">
              <a:rPr lang="en-US" altLang="en-US"/>
              <a:pPr>
                <a:defRPr/>
              </a:pPr>
              <a:t>‹#›</a:t>
            </a:fld>
            <a:endParaRPr lang="en-US" altLang="en-US"/>
          </a:p>
        </p:txBody>
      </p:sp>
    </p:spTree>
    <p:extLst>
      <p:ext uri="{BB962C8B-B14F-4D97-AF65-F5344CB8AC3E}">
        <p14:creationId xmlns:p14="http://schemas.microsoft.com/office/powerpoint/2010/main" xmlns="" val="1858469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75B431CC-DF59-4A76-A224-59ABABB723FC}" type="slidenum">
              <a:rPr lang="en-US" altLang="en-US"/>
              <a:pPr>
                <a:defRPr/>
              </a:pPr>
              <a:t>‹#›</a:t>
            </a:fld>
            <a:endParaRPr lang="en-US" altLang="en-US"/>
          </a:p>
        </p:txBody>
      </p:sp>
    </p:spTree>
    <p:extLst>
      <p:ext uri="{BB962C8B-B14F-4D97-AF65-F5344CB8AC3E}">
        <p14:creationId xmlns:p14="http://schemas.microsoft.com/office/powerpoint/2010/main" xmlns="" val="3982312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3B774C0F-5A08-4761-A532-A053C779DF51}" type="slidenum">
              <a:rPr lang="en-US" altLang="en-US"/>
              <a:pPr>
                <a:defRPr/>
              </a:pPr>
              <a:t>‹#›</a:t>
            </a:fld>
            <a:endParaRPr lang="en-US" altLang="en-US"/>
          </a:p>
        </p:txBody>
      </p:sp>
    </p:spTree>
    <p:extLst>
      <p:ext uri="{BB962C8B-B14F-4D97-AF65-F5344CB8AC3E}">
        <p14:creationId xmlns:p14="http://schemas.microsoft.com/office/powerpoint/2010/main" xmlns="" val="2762633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6B3C79E9-9AC2-4C2F-A7FE-0DDD08C66768}" type="slidenum">
              <a:rPr lang="en-US" altLang="en-US"/>
              <a:pPr>
                <a:defRPr/>
              </a:pPr>
              <a:t>‹#›</a:t>
            </a:fld>
            <a:endParaRPr lang="en-US" altLang="en-US"/>
          </a:p>
        </p:txBody>
      </p:sp>
    </p:spTree>
    <p:extLst>
      <p:ext uri="{BB962C8B-B14F-4D97-AF65-F5344CB8AC3E}">
        <p14:creationId xmlns:p14="http://schemas.microsoft.com/office/powerpoint/2010/main" xmlns="" val="1311232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E7014D3F-717B-4250-A871-505808861E5B}" type="slidenum">
              <a:rPr lang="en-US" altLang="en-US"/>
              <a:pPr>
                <a:defRPr/>
              </a:pPr>
              <a:t>‹#›</a:t>
            </a:fld>
            <a:endParaRPr lang="en-US" altLang="en-US"/>
          </a:p>
        </p:txBody>
      </p:sp>
    </p:spTree>
    <p:extLst>
      <p:ext uri="{BB962C8B-B14F-4D97-AF65-F5344CB8AC3E}">
        <p14:creationId xmlns:p14="http://schemas.microsoft.com/office/powerpoint/2010/main" xmlns="" val="364461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CE9CECA8-FC4A-4B82-BB87-868C01157B5B}" type="slidenum">
              <a:rPr lang="en-US" altLang="en-US"/>
              <a:pPr>
                <a:defRPr/>
              </a:pPr>
              <a:t>‹#›</a:t>
            </a:fld>
            <a:endParaRPr lang="en-US" altLang="en-US"/>
          </a:p>
        </p:txBody>
      </p:sp>
    </p:spTree>
    <p:extLst>
      <p:ext uri="{BB962C8B-B14F-4D97-AF65-F5344CB8AC3E}">
        <p14:creationId xmlns:p14="http://schemas.microsoft.com/office/powerpoint/2010/main" xmlns="" val="4273691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BE2C6097-7362-47C1-8CEA-6EA6A478D7C5}" type="slidenum">
              <a:rPr lang="en-US" altLang="en-US"/>
              <a:pPr>
                <a:defRPr/>
              </a:pPr>
              <a:t>‹#›</a:t>
            </a:fld>
            <a:endParaRPr lang="en-US" altLang="en-US"/>
          </a:p>
        </p:txBody>
      </p:sp>
    </p:spTree>
    <p:extLst>
      <p:ext uri="{BB962C8B-B14F-4D97-AF65-F5344CB8AC3E}">
        <p14:creationId xmlns:p14="http://schemas.microsoft.com/office/powerpoint/2010/main" xmlns="" val="2526908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CB4E2B4A-6177-4D8B-8559-C1C42B65A0E8}" type="slidenum">
              <a:rPr lang="en-US" altLang="en-US"/>
              <a:pPr>
                <a:defRPr/>
              </a:pPr>
              <a:t>‹#›</a:t>
            </a:fld>
            <a:endParaRPr lang="en-US" altLang="en-US"/>
          </a:p>
        </p:txBody>
      </p:sp>
    </p:spTree>
    <p:extLst>
      <p:ext uri="{BB962C8B-B14F-4D97-AF65-F5344CB8AC3E}">
        <p14:creationId xmlns:p14="http://schemas.microsoft.com/office/powerpoint/2010/main" xmlns="" val="149496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5" name="Shape 45"/>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46" name="Shape 46"/>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47" name="Shape 4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2234EA4E-E224-4B29-9290-DB73FEDB7D7C}" type="slidenum">
              <a:rPr lang="en-US" altLang="en-US"/>
              <a:pPr>
                <a:defRPr/>
              </a:pPr>
              <a:t>‹#›</a:t>
            </a:fld>
            <a:endParaRPr lang="en-US" altLang="en-US"/>
          </a:p>
        </p:txBody>
      </p:sp>
    </p:spTree>
    <p:extLst>
      <p:ext uri="{BB962C8B-B14F-4D97-AF65-F5344CB8AC3E}">
        <p14:creationId xmlns:p14="http://schemas.microsoft.com/office/powerpoint/2010/main" xmlns="" val="3472813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6737F9BC-FC54-4750-85E9-41B03A737EA1}" type="slidenum">
              <a:rPr lang="en-US" altLang="en-US"/>
              <a:pPr>
                <a:defRPr/>
              </a:pPr>
              <a:t>‹#›</a:t>
            </a:fld>
            <a:endParaRPr lang="en-US" altLang="en-US"/>
          </a:p>
        </p:txBody>
      </p:sp>
    </p:spTree>
    <p:extLst>
      <p:ext uri="{BB962C8B-B14F-4D97-AF65-F5344CB8AC3E}">
        <p14:creationId xmlns:p14="http://schemas.microsoft.com/office/powerpoint/2010/main" xmlns="" val="4002388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solidFill>
                  <a:srgbClr val="000000"/>
                </a:solidFill>
                <a:cs typeface="Arial" pitchFamily="34" charset="0"/>
              </a:defRPr>
            </a:lvl1pPr>
          </a:lstStyle>
          <a:p>
            <a:pPr>
              <a:defRPr/>
            </a:pPr>
            <a:fld id="{3950644A-7384-41E1-AB2A-5845EE151676}" type="slidenum">
              <a:rPr lang="en-US" altLang="en-US"/>
              <a:pPr>
                <a:defRPr/>
              </a:pPr>
              <a:t>‹#›</a:t>
            </a:fld>
            <a:endParaRPr lang="en-US" altLang="en-US"/>
          </a:p>
        </p:txBody>
      </p:sp>
    </p:spTree>
    <p:extLst>
      <p:ext uri="{BB962C8B-B14F-4D97-AF65-F5344CB8AC3E}">
        <p14:creationId xmlns:p14="http://schemas.microsoft.com/office/powerpoint/2010/main" xmlns="" val="325167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4451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221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
          <p:cNvSpPr>
            <a:spLocks noGrp="1"/>
          </p:cNvSpPr>
          <p:nvPr>
            <p:ph type="sldNum" sz="quarter" idx="10"/>
          </p:nvPr>
        </p:nvSpPr>
        <p:spPr/>
        <p:txBody>
          <a:bodyPr/>
          <a:lstStyle>
            <a:lvl1pPr>
              <a:defRPr>
                <a:solidFill>
                  <a:srgbClr val="000000"/>
                </a:solidFill>
                <a:cs typeface="Arial" pitchFamily="34" charset="0"/>
              </a:defRPr>
            </a:lvl1pPr>
          </a:lstStyle>
          <a:p>
            <a:pPr>
              <a:defRPr/>
            </a:pPr>
            <a:fld id="{E363AAF7-68E9-4CBA-8A65-60E4C7464EEA}" type="slidenum">
              <a:rPr lang="en-US" altLang="en-US"/>
              <a:pPr>
                <a:defRPr/>
              </a:pPr>
              <a:t>‹#›</a:t>
            </a:fld>
            <a:endParaRPr lang="en-US" altLang="en-US"/>
          </a:p>
        </p:txBody>
      </p:sp>
    </p:spTree>
    <p:extLst>
      <p:ext uri="{BB962C8B-B14F-4D97-AF65-F5344CB8AC3E}">
        <p14:creationId xmlns:p14="http://schemas.microsoft.com/office/powerpoint/2010/main" xmlns="" val="234121501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37803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86609656"/>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E86934D3-4A45-44BE-98BD-35041DFAB92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04654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9BA50B64-4A51-45C9-B22F-217A8F2452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16519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4" name="Shape 54"/>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55" name="Shape 55"/>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56" name="Shape 5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2402A4F8-BF66-4200-BF91-EE9DD42F0C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746236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solidFill>
                  <a:schemeClr val="tx1"/>
                </a:solidFill>
              </a:defRPr>
            </a:lvl1pPr>
          </a:lstStyle>
          <a:p>
            <a:pPr>
              <a:defRPr/>
            </a:pPr>
            <a:fld id="{588291FE-D4BF-49A1-AA27-FB4D3B37E2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47318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solidFill>
                  <a:schemeClr val="tx1"/>
                </a:solidFill>
              </a:defRPr>
            </a:lvl1pPr>
          </a:lstStyle>
          <a:p>
            <a:pPr>
              <a:defRPr/>
            </a:pPr>
            <a:fld id="{6D5B44D7-7C5B-4B9C-A38C-C6520F7C63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682701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solidFill>
                  <a:schemeClr val="tx1"/>
                </a:solidFill>
              </a:defRPr>
            </a:lvl1pPr>
          </a:lstStyle>
          <a:p>
            <a:pPr>
              <a:defRPr/>
            </a:pPr>
            <a:fld id="{65BA5469-DA7A-4976-B4BE-B5A6365542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970604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solidFill>
                  <a:schemeClr val="tx1"/>
                </a:solidFill>
              </a:defRPr>
            </a:lvl1pPr>
          </a:lstStyle>
          <a:p>
            <a:pPr>
              <a:defRPr/>
            </a:pPr>
            <a:fld id="{EE2ECD06-BD11-4FC3-B746-398B0C2944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980124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solidFill>
                  <a:schemeClr val="tx1"/>
                </a:solidFill>
              </a:defRPr>
            </a:lvl1pPr>
          </a:lstStyle>
          <a:p>
            <a:pPr>
              <a:defRPr/>
            </a:pPr>
            <a:fld id="{EE4BAB4E-E120-41AB-A1BE-F172DBD5D7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051523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solidFill>
                  <a:schemeClr val="tx1"/>
                </a:solidFill>
              </a:defRPr>
            </a:lvl1pPr>
          </a:lstStyle>
          <a:p>
            <a:pPr>
              <a:defRPr/>
            </a:pPr>
            <a:fld id="{9FBF2C4C-E147-45F8-B352-248115F08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68486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F3C84770-98F4-4C30-AFDA-F86A2C37AF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455392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03C4985E-C913-4CA1-9440-3C16D2D7AE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76583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576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125729" y="6295356"/>
            <a:ext cx="281941" cy="287088"/>
          </a:xfrm>
          <a:prstGeom prst="rect">
            <a:avLst/>
          </a:prstGeom>
        </p:spPr>
        <p:txBody>
          <a:bodyPr/>
          <a:lstStyle>
            <a:lvl1pPr>
              <a:defRPr>
                <a:solidFill>
                  <a:srgbClr val="323232"/>
                </a:solidFill>
              </a:defRPr>
            </a:lvl1pPr>
          </a:lstStyle>
          <a:p>
            <a:fld id="{86CB4B4D-7CA3-9044-876B-883B54F8677D}" type="slidenum">
              <a:rPr/>
              <a:pPr/>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2062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
          <p:cNvSpPr>
            <a:spLocks noGrp="1"/>
          </p:cNvSpPr>
          <p:nvPr>
            <p:ph type="sldNum" sz="quarter" idx="10"/>
          </p:nvPr>
        </p:nvSpPr>
        <p:spPr/>
        <p:txBody>
          <a:bodyPr/>
          <a:lstStyle>
            <a:lvl1pPr>
              <a:defRPr>
                <a:solidFill>
                  <a:schemeClr val="tx1"/>
                </a:solidFill>
              </a:defRPr>
            </a:lvl1pPr>
          </a:lstStyle>
          <a:p>
            <a:pPr>
              <a:defRPr/>
            </a:pPr>
            <a:fld id="{5A17E002-7CE6-43A9-A5F9-FBE76535A7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51077207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884951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FB62EBC1-271E-4418-8595-5D0082D915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104505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36CD058B-3C49-4E9C-8362-FCFED8DA94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606672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C706FEE1-74AD-480F-AD72-2EBC7658A0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896924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solidFill>
                  <a:schemeClr val="tx1"/>
                </a:solidFill>
              </a:defRPr>
            </a:lvl1pPr>
          </a:lstStyle>
          <a:p>
            <a:pPr>
              <a:defRPr/>
            </a:pPr>
            <a:fld id="{E94A3727-3812-482A-B730-676FAA3A6B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8169825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solidFill>
                  <a:schemeClr val="tx1"/>
                </a:solidFill>
              </a:defRPr>
            </a:lvl1pPr>
          </a:lstStyle>
          <a:p>
            <a:pPr>
              <a:defRPr/>
            </a:pPr>
            <a:fld id="{DDC4C632-9E5D-48CE-8689-48B1C1F8C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536270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solidFill>
                  <a:schemeClr val="tx1"/>
                </a:solidFill>
              </a:defRPr>
            </a:lvl1pPr>
          </a:lstStyle>
          <a:p>
            <a:pPr>
              <a:defRPr/>
            </a:pPr>
            <a:fld id="{5DC509E4-3325-4A48-81BB-F1359452827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779379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solidFill>
                  <a:schemeClr val="tx1"/>
                </a:solidFill>
              </a:defRPr>
            </a:lvl1pPr>
          </a:lstStyle>
          <a:p>
            <a:pPr>
              <a:defRPr/>
            </a:pPr>
            <a:fld id="{BA709E92-7D9F-44F1-89AD-D5E12A1F43F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110524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0" name="Shape 70"/>
          <p:cNvSpPr/>
          <p:nvPr/>
        </p:nvSpPr>
        <p:spPr>
          <a:xfrm>
            <a:off x="-9526" y="4572000"/>
            <a:ext cx="9144002" cy="887413"/>
          </a:xfrm>
          <a:prstGeom prst="rect">
            <a:avLst/>
          </a:prstGeom>
          <a:solidFill>
            <a:srgbClr val="FFFFFF"/>
          </a:solidFill>
          <a:ln w="12700">
            <a:miter lim="400000"/>
          </a:ln>
        </p:spPr>
        <p:txBody>
          <a:bodyPr lIns="45719" rIns="45719" anchor="ctr"/>
          <a:lstStyle/>
          <a:p>
            <a:pPr algn="ctr">
              <a:defRPr sz="1800">
                <a:solidFill>
                  <a:srgbClr val="FFFFFF"/>
                </a:solidFill>
              </a:defRPr>
            </a:pPr>
            <a:endParaRPr/>
          </a:p>
        </p:txBody>
      </p:sp>
      <p:sp>
        <p:nvSpPr>
          <p:cNvPr id="71" name="Shape 71"/>
          <p:cNvSpPr/>
          <p:nvPr/>
        </p:nvSpPr>
        <p:spPr>
          <a:xfrm>
            <a:off x="-9525" y="4664074"/>
            <a:ext cx="1463675" cy="712789"/>
          </a:xfrm>
          <a:prstGeom prst="rect">
            <a:avLst/>
          </a:prstGeom>
          <a:solidFill>
            <a:schemeClr val="accent2"/>
          </a:solidFill>
          <a:ln w="12700">
            <a:miter lim="400000"/>
          </a:ln>
        </p:spPr>
        <p:txBody>
          <a:bodyPr lIns="45719" rIns="45719" anchor="ctr"/>
          <a:lstStyle/>
          <a:p>
            <a:pPr algn="ctr">
              <a:defRPr sz="1800">
                <a:solidFill>
                  <a:srgbClr val="FFFFFF"/>
                </a:solidFill>
              </a:defRPr>
            </a:pPr>
            <a:endParaRPr/>
          </a:p>
        </p:txBody>
      </p:sp>
      <p:sp>
        <p:nvSpPr>
          <p:cNvPr id="72" name="Shape 72"/>
          <p:cNvSpPr/>
          <p:nvPr/>
        </p:nvSpPr>
        <p:spPr>
          <a:xfrm>
            <a:off x="1544637" y="4654549"/>
            <a:ext cx="7599363" cy="712789"/>
          </a:xfrm>
          <a:prstGeom prst="rect">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73" name="Shape 73"/>
          <p:cNvSpPr/>
          <p:nvPr/>
        </p:nvSpPr>
        <p:spPr>
          <a:xfrm>
            <a:off x="1447800" y="0"/>
            <a:ext cx="100013" cy="6867525"/>
          </a:xfrm>
          <a:prstGeom prst="rect">
            <a:avLst/>
          </a:prstGeom>
          <a:solidFill>
            <a:srgbClr val="FFFFFF"/>
          </a:solidFill>
          <a:ln w="12700">
            <a:miter lim="400000"/>
          </a:ln>
        </p:spPr>
        <p:txBody>
          <a:bodyPr lIns="45719" rIns="45719" anchor="ctr"/>
          <a:lstStyle/>
          <a:p>
            <a:pPr algn="ctr">
              <a:defRPr sz="1800">
                <a:solidFill>
                  <a:srgbClr val="FFFFFF"/>
                </a:solidFill>
              </a:defRPr>
            </a:pPr>
            <a:endParaRPr/>
          </a:p>
        </p:txBody>
      </p:sp>
      <p:sp>
        <p:nvSpPr>
          <p:cNvPr id="74" name="Shape 74"/>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75" name="Shape 75"/>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76" name="Shape 76"/>
          <p:cNvSpPr>
            <a:spLocks noGrp="1"/>
          </p:cNvSpPr>
          <p:nvPr>
            <p:ph type="sldNum" sz="quarter" idx="2"/>
          </p:nvPr>
        </p:nvSpPr>
        <p:spPr>
          <a:xfrm>
            <a:off x="494030" y="4757670"/>
            <a:ext cx="459741" cy="482735"/>
          </a:xfrm>
          <a:prstGeom prst="rect">
            <a:avLst/>
          </a:prstGeom>
        </p:spPr>
        <p:txBody>
          <a:bodyPr/>
          <a:lstStyle>
            <a:lvl1pPr>
              <a:defRPr sz="2800"/>
            </a:lvl1pPr>
          </a:lstStyle>
          <a:p>
            <a:fld id="{86CB4B4D-7CA3-9044-876B-883B54F8677D}" type="slidenum">
              <a:rPr/>
              <a:pPr/>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solidFill>
                  <a:schemeClr val="tx1"/>
                </a:solidFill>
              </a:defRPr>
            </a:lvl1pPr>
          </a:lstStyle>
          <a:p>
            <a:pPr>
              <a:defRPr/>
            </a:pPr>
            <a:fld id="{3532CB15-A8C1-40EB-A7C6-D65AF8D27D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4138927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solidFill>
                  <a:schemeClr val="tx1"/>
                </a:solidFill>
              </a:defRPr>
            </a:lvl1pPr>
          </a:lstStyle>
          <a:p>
            <a:pPr>
              <a:defRPr/>
            </a:pPr>
            <a:fld id="{FDD67C52-0CFA-40A5-952A-73A4A465BC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4201631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9988F151-0691-481A-8D79-0DA3E18BA2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2285022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solidFill>
                  <a:schemeClr val="tx1"/>
                </a:solidFill>
              </a:defRPr>
            </a:lvl1pPr>
          </a:lstStyle>
          <a:p>
            <a:pPr>
              <a:defRPr/>
            </a:pPr>
            <a:fld id="{B811C196-48AE-4FB4-98CA-C700CEE781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177132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48896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672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
          <p:cNvSpPr>
            <a:spLocks noGrp="1"/>
          </p:cNvSpPr>
          <p:nvPr>
            <p:ph type="sldNum" sz="quarter" idx="10"/>
          </p:nvPr>
        </p:nvSpPr>
        <p:spPr/>
        <p:txBody>
          <a:bodyPr/>
          <a:lstStyle>
            <a:lvl1pPr>
              <a:defRPr>
                <a:solidFill>
                  <a:schemeClr val="tx1"/>
                </a:solidFill>
              </a:defRPr>
            </a:lvl1pPr>
          </a:lstStyle>
          <a:p>
            <a:pPr>
              <a:defRPr/>
            </a:pPr>
            <a:fld id="{E50C9A74-89C5-4EFC-9BBA-3B95612283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 val="397506878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2993865"/>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521790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3" name="Shape 83"/>
          <p:cNvSpPr/>
          <p:nvPr/>
        </p:nvSpPr>
        <p:spPr>
          <a:xfrm>
            <a:off x="6096000" y="0"/>
            <a:ext cx="320675" cy="6858000"/>
          </a:xfrm>
          <a:prstGeom prst="rect">
            <a:avLst/>
          </a:prstGeom>
          <a:solidFill>
            <a:srgbClr val="FFFFFF"/>
          </a:solidFill>
          <a:ln w="12700">
            <a:miter lim="400000"/>
          </a:ln>
        </p:spPr>
        <p:txBody>
          <a:bodyPr lIns="45719" rIns="45719" anchor="ctr"/>
          <a:lstStyle/>
          <a:p>
            <a:pPr algn="ctr">
              <a:defRPr sz="1800">
                <a:solidFill>
                  <a:srgbClr val="FFFFFF"/>
                </a:solidFill>
              </a:defRPr>
            </a:pPr>
            <a:endParaRPr/>
          </a:p>
        </p:txBody>
      </p:sp>
      <p:sp>
        <p:nvSpPr>
          <p:cNvPr id="84" name="Shape 84"/>
          <p:cNvSpPr/>
          <p:nvPr/>
        </p:nvSpPr>
        <p:spPr>
          <a:xfrm>
            <a:off x="6142037" y="609600"/>
            <a:ext cx="228601" cy="6248400"/>
          </a:xfrm>
          <a:prstGeom prst="rect">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85" name="Shape 85"/>
          <p:cNvSpPr/>
          <p:nvPr/>
        </p:nvSpPr>
        <p:spPr>
          <a:xfrm>
            <a:off x="6142037" y="0"/>
            <a:ext cx="228601" cy="533400"/>
          </a:xfrm>
          <a:prstGeom prst="rect">
            <a:avLst/>
          </a:prstGeom>
          <a:solidFill>
            <a:schemeClr val="accent2"/>
          </a:solidFill>
          <a:ln w="12700">
            <a:miter lim="400000"/>
          </a:ln>
        </p:spPr>
        <p:txBody>
          <a:bodyPr lIns="45719" rIns="45719" anchor="ctr"/>
          <a:lstStyle/>
          <a:p>
            <a:pPr algn="ctr">
              <a:defRPr sz="1800">
                <a:solidFill>
                  <a:srgbClr val="FFFFFF"/>
                </a:solidFill>
              </a:defRPr>
            </a:pPr>
            <a:endParaRPr/>
          </a:p>
        </p:txBody>
      </p:sp>
      <p:sp>
        <p:nvSpPr>
          <p:cNvPr id="86" name="Shape 86"/>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87" name="Shape 87"/>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88" name="Shape 88"/>
          <p:cNvSpPr>
            <a:spLocks noGrp="1"/>
          </p:cNvSpPr>
          <p:nvPr>
            <p:ph type="sldNum" sz="quarter" idx="2"/>
          </p:nvPr>
        </p:nvSpPr>
        <p:spPr>
          <a:xfrm rot="5400000">
            <a:off x="6115367" y="123156"/>
            <a:ext cx="281941" cy="287088"/>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95" name="image.png"/>
          <p:cNvPicPr>
            <a:picLocks noChangeAspect="1"/>
          </p:cNvPicPr>
          <p:nvPr/>
        </p:nvPicPr>
        <p:blipFill>
          <a:blip r:embed="rId2" cstate="print">
            <a:extLst/>
          </a:blip>
          <a:stretch>
            <a:fillRect/>
          </a:stretch>
        </p:blipFill>
        <p:spPr>
          <a:xfrm>
            <a:off x="0" y="0"/>
            <a:ext cx="9144000" cy="6858000"/>
          </a:xfrm>
          <a:prstGeom prst="rect">
            <a:avLst/>
          </a:prstGeom>
          <a:ln w="12700">
            <a:miter lim="400000"/>
          </a:ln>
        </p:spPr>
      </p:pic>
      <p:pic>
        <p:nvPicPr>
          <p:cNvPr id="96" name="image.png"/>
          <p:cNvPicPr>
            <a:picLocks noChangeAspect="1"/>
          </p:cNvPicPr>
          <p:nvPr/>
        </p:nvPicPr>
        <p:blipFill>
          <a:blip r:embed="rId2" cstate="print">
            <a:extLst/>
          </a:blip>
          <a:stretch>
            <a:fillRect/>
          </a:stretch>
        </p:blipFill>
        <p:spPr>
          <a:xfrm>
            <a:off x="0" y="0"/>
            <a:ext cx="9144000" cy="6858000"/>
          </a:xfrm>
          <a:prstGeom prst="rect">
            <a:avLst/>
          </a:prstGeom>
          <a:ln w="12700">
            <a:miter lim="400000"/>
          </a:ln>
        </p:spPr>
      </p:pic>
      <p:pic>
        <p:nvPicPr>
          <p:cNvPr id="97" name="image.png"/>
          <p:cNvPicPr>
            <a:picLocks noChangeAspect="1"/>
          </p:cNvPicPr>
          <p:nvPr/>
        </p:nvPicPr>
        <p:blipFill>
          <a:blip r:embed="rId3" cstate="print">
            <a:extLst/>
          </a:blip>
          <a:stretch>
            <a:fillRect/>
          </a:stretch>
        </p:blipFill>
        <p:spPr>
          <a:xfrm>
            <a:off x="0" y="-33338"/>
            <a:ext cx="9144000" cy="6891338"/>
          </a:xfrm>
          <a:prstGeom prst="rect">
            <a:avLst/>
          </a:prstGeom>
          <a:ln w="12700">
            <a:miter lim="400000"/>
          </a:ln>
        </p:spPr>
      </p:pic>
      <p:sp>
        <p:nvSpPr>
          <p:cNvPr id="98" name="Shape 98"/>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05" name="Shape 105"/>
          <p:cNvSpPr>
            <a:spLocks noGrp="1"/>
          </p:cNvSpPr>
          <p:nvPr>
            <p:ph type="sldNum" sz="quarter" idx="2"/>
          </p:nvPr>
        </p:nvSpPr>
        <p:spPr>
          <a:xfrm>
            <a:off x="54864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8.w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9.wmf"/><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9.wm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8.wmf"/><Relationship Id="rId2" Type="http://schemas.openxmlformats.org/officeDocument/2006/relationships/slideLayout" Target="../slideLayouts/slideLayout39.xml"/><Relationship Id="rId16"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8.wm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4.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9.wmf"/><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1235075"/>
            <a:ext cx="9144002" cy="319088"/>
          </a:xfrm>
          <a:prstGeom prst="rect">
            <a:avLst/>
          </a:prstGeom>
          <a:solidFill>
            <a:srgbClr val="FFFFFF"/>
          </a:solidFill>
          <a:ln w="12700">
            <a:miter lim="400000"/>
          </a:ln>
        </p:spPr>
        <p:txBody>
          <a:bodyPr lIns="45719" rIns="45719" anchor="ctr"/>
          <a:lstStyle/>
          <a:p>
            <a:pPr algn="ctr">
              <a:defRPr sz="1800">
                <a:solidFill>
                  <a:srgbClr val="FFFFFF"/>
                </a:solidFill>
              </a:defRPr>
            </a:pPr>
            <a:endParaRPr/>
          </a:p>
        </p:txBody>
      </p:sp>
      <p:sp>
        <p:nvSpPr>
          <p:cNvPr id="3" name="Shape 3"/>
          <p:cNvSpPr/>
          <p:nvPr/>
        </p:nvSpPr>
        <p:spPr>
          <a:xfrm>
            <a:off x="0" y="1279525"/>
            <a:ext cx="533400" cy="228600"/>
          </a:xfrm>
          <a:prstGeom prst="rect">
            <a:avLst/>
          </a:prstGeom>
          <a:solidFill>
            <a:schemeClr val="accent2"/>
          </a:solidFill>
          <a:ln w="12700">
            <a:miter lim="400000"/>
          </a:ln>
        </p:spPr>
        <p:txBody>
          <a:bodyPr lIns="45719" rIns="45719" anchor="ctr"/>
          <a:lstStyle/>
          <a:p>
            <a:pPr algn="ctr">
              <a:defRPr sz="1800">
                <a:solidFill>
                  <a:srgbClr val="FFFFFF"/>
                </a:solidFill>
              </a:defRPr>
            </a:pPr>
            <a:endParaRPr/>
          </a:p>
        </p:txBody>
      </p:sp>
      <p:sp>
        <p:nvSpPr>
          <p:cNvPr id="4" name="Shape 4"/>
          <p:cNvSpPr/>
          <p:nvPr/>
        </p:nvSpPr>
        <p:spPr>
          <a:xfrm>
            <a:off x="590550" y="1279525"/>
            <a:ext cx="8553450" cy="228600"/>
          </a:xfrm>
          <a:prstGeom prst="rect">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5" name="Shape 5"/>
          <p:cNvSpPr>
            <a:spLocks noGrp="1"/>
          </p:cNvSpPr>
          <p:nvPr>
            <p:ph type="title"/>
          </p:nvPr>
        </p:nvSpPr>
        <p:spPr>
          <a:xfrm>
            <a:off x="457200" y="92074"/>
            <a:ext cx="8229600" cy="1508127"/>
          </a:xfrm>
          <a:prstGeom prst="rect">
            <a:avLst/>
          </a:prstGeom>
          <a:ln w="12700">
            <a:miter lim="400000"/>
          </a:ln>
        </p:spPr>
        <p:txBody>
          <a:bodyPr lIns="45719" rIns="45719" anchor="ctr"/>
          <a:lstStyle/>
          <a:p>
            <a:endParaRPr/>
          </a:p>
        </p:txBody>
      </p:sp>
      <p:sp>
        <p:nvSpPr>
          <p:cNvPr id="6" name="Shape 6"/>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7" name="Shape 7"/>
          <p:cNvSpPr>
            <a:spLocks noGrp="1"/>
          </p:cNvSpPr>
          <p:nvPr>
            <p:ph type="sldNum" sz="quarter" idx="2"/>
          </p:nvPr>
        </p:nvSpPr>
        <p:spPr>
          <a:xfrm>
            <a:off x="125729" y="1250281"/>
            <a:ext cx="281941" cy="287088"/>
          </a:xfrm>
          <a:prstGeom prst="rect">
            <a:avLst/>
          </a:prstGeom>
          <a:ln w="12700">
            <a:miter lim="400000"/>
          </a:ln>
        </p:spPr>
        <p:txBody>
          <a:bodyPr wrap="none" lIns="45719" rIns="45719" anchor="ctr">
            <a:spAutoFit/>
          </a:bodyPr>
          <a:lstStyle>
            <a:lvl1pPr algn="ctr">
              <a:defRPr sz="1400" b="1">
                <a:solidFill>
                  <a:srgbClr val="FFFFFF"/>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89" r:id="rId21"/>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9pPr>
    </p:titleStyle>
    <p:bodyStyle>
      <a:lvl1pPr marL="319087" marR="0" indent="-319087" algn="l" defTabSz="914400" rtl="0" latinLnBrk="0">
        <a:lnSpc>
          <a:spcPct val="100000"/>
        </a:lnSpc>
        <a:spcBef>
          <a:spcPts val="700"/>
        </a:spcBef>
        <a:spcAft>
          <a:spcPts val="0"/>
        </a:spcAft>
        <a:buClr>
          <a:schemeClr val="accent2"/>
        </a:buClr>
        <a:buSzPct val="60000"/>
        <a:buFont typeface="Wingdings"/>
        <a:buChar char="■"/>
        <a:tabLst/>
        <a:defRPr sz="2900" b="0" i="0" u="none" strike="noStrike" cap="none" spc="0" baseline="0">
          <a:ln>
            <a:noFill/>
          </a:ln>
          <a:solidFill>
            <a:srgbClr val="000000"/>
          </a:solidFill>
          <a:uFillTx/>
          <a:latin typeface="Cambria"/>
          <a:ea typeface="Cambria"/>
          <a:cs typeface="Cambria"/>
          <a:sym typeface="Cambria"/>
        </a:defRPr>
      </a:lvl1pPr>
      <a:lvl2pPr marL="671268" marR="0" indent="-304555" algn="l" defTabSz="914400" rtl="0" latinLnBrk="0">
        <a:lnSpc>
          <a:spcPct val="100000"/>
        </a:lnSpc>
        <a:spcBef>
          <a:spcPts val="700"/>
        </a:spcBef>
        <a:spcAft>
          <a:spcPts val="0"/>
        </a:spcAft>
        <a:buClr>
          <a:schemeClr val="accent2"/>
        </a:buClr>
        <a:buSzPct val="70000"/>
        <a:buFont typeface="Wingdings"/>
        <a:buChar char=""/>
        <a:tabLst/>
        <a:defRPr sz="2900" b="0" i="0" u="none" strike="noStrike" cap="none" spc="0" baseline="0">
          <a:ln>
            <a:noFill/>
          </a:ln>
          <a:solidFill>
            <a:srgbClr val="000000"/>
          </a:solidFill>
          <a:uFillTx/>
          <a:latin typeface="Cambria"/>
          <a:ea typeface="Cambria"/>
          <a:cs typeface="Cambria"/>
          <a:sym typeface="Cambria"/>
        </a:defRPr>
      </a:lvl2pPr>
      <a:lvl3pPr marL="974034" marR="0" indent="-288234" algn="l" defTabSz="914400" rtl="0" latinLnBrk="0">
        <a:lnSpc>
          <a:spcPct val="100000"/>
        </a:lnSpc>
        <a:spcBef>
          <a:spcPts val="700"/>
        </a:spcBef>
        <a:spcAft>
          <a:spcPts val="0"/>
        </a:spcAft>
        <a:buClr>
          <a:schemeClr val="accent2"/>
        </a:buClr>
        <a:buSzPct val="75000"/>
        <a:buFont typeface="Wingdings"/>
        <a:buChar char="■"/>
        <a:tabLst/>
        <a:defRPr sz="2900" b="0" i="0" u="none" strike="noStrike" cap="none" spc="0" baseline="0">
          <a:ln>
            <a:noFill/>
          </a:ln>
          <a:solidFill>
            <a:srgbClr val="000000"/>
          </a:solidFill>
          <a:uFillTx/>
          <a:latin typeface="Cambria"/>
          <a:ea typeface="Cambria"/>
          <a:cs typeface="Cambria"/>
          <a:sym typeface="Cambria"/>
        </a:defRPr>
      </a:lvl3pPr>
      <a:lvl4pPr marL="1474469" marR="0" indent="-331469" algn="l" defTabSz="914400" rtl="0" latinLnBrk="0">
        <a:lnSpc>
          <a:spcPct val="100000"/>
        </a:lnSpc>
        <a:spcBef>
          <a:spcPts val="700"/>
        </a:spcBef>
        <a:spcAft>
          <a:spcPts val="0"/>
        </a:spcAft>
        <a:buClr>
          <a:schemeClr val="accent2"/>
        </a:buClr>
        <a:buSzPct val="75000"/>
        <a:buFont typeface="Wingdings"/>
        <a:buChar char="■"/>
        <a:tabLst/>
        <a:defRPr sz="2900" b="0" i="0" u="none" strike="noStrike" cap="none" spc="0" baseline="0">
          <a:ln>
            <a:noFill/>
          </a:ln>
          <a:solidFill>
            <a:srgbClr val="000000"/>
          </a:solidFill>
          <a:uFillTx/>
          <a:latin typeface="Cambria"/>
          <a:ea typeface="Cambria"/>
          <a:cs typeface="Cambria"/>
          <a:sym typeface="Cambria"/>
        </a:defRPr>
      </a:lvl4pPr>
      <a:lvl5pPr marL="1968500" marR="0" indent="-368300" algn="l" defTabSz="914400" rtl="0" latinLnBrk="0">
        <a:lnSpc>
          <a:spcPct val="100000"/>
        </a:lnSpc>
        <a:spcBef>
          <a:spcPts val="700"/>
        </a:spcBef>
        <a:spcAft>
          <a:spcPts val="0"/>
        </a:spcAft>
        <a:buClr>
          <a:schemeClr val="accent2"/>
        </a:buClr>
        <a:buSzPct val="65000"/>
        <a:buFont typeface="Wingdings"/>
        <a:buChar char="■"/>
        <a:tabLst/>
        <a:defRPr sz="2900" b="0" i="0" u="none" strike="noStrike" cap="none" spc="0" baseline="0">
          <a:ln>
            <a:noFill/>
          </a:ln>
          <a:solidFill>
            <a:srgbClr val="000000"/>
          </a:solidFill>
          <a:uFillTx/>
          <a:latin typeface="Cambria"/>
          <a:ea typeface="Cambria"/>
          <a:cs typeface="Cambria"/>
          <a:sym typeface="Cambria"/>
        </a:defRPr>
      </a:lvl5pPr>
      <a:lvl6pPr marL="2425700" marR="0" indent="-368300" algn="l" defTabSz="914400" rtl="0" latinLnBrk="0">
        <a:lnSpc>
          <a:spcPct val="100000"/>
        </a:lnSpc>
        <a:spcBef>
          <a:spcPts val="700"/>
        </a:spcBef>
        <a:spcAft>
          <a:spcPts val="0"/>
        </a:spcAft>
        <a:buClr>
          <a:schemeClr val="accent2"/>
        </a:buClr>
        <a:buSzPct val="65000"/>
        <a:buFont typeface="Wingdings"/>
        <a:buChar char="•"/>
        <a:tabLst/>
        <a:defRPr sz="2900" b="0" i="0" u="none" strike="noStrike" cap="none" spc="0" baseline="0">
          <a:ln>
            <a:noFill/>
          </a:ln>
          <a:solidFill>
            <a:srgbClr val="000000"/>
          </a:solidFill>
          <a:uFillTx/>
          <a:latin typeface="Cambria"/>
          <a:ea typeface="Cambria"/>
          <a:cs typeface="Cambria"/>
          <a:sym typeface="Cambria"/>
        </a:defRPr>
      </a:lvl6pPr>
      <a:lvl7pPr marL="2882900" marR="0" indent="-368300" algn="l" defTabSz="914400" rtl="0" latinLnBrk="0">
        <a:lnSpc>
          <a:spcPct val="100000"/>
        </a:lnSpc>
        <a:spcBef>
          <a:spcPts val="700"/>
        </a:spcBef>
        <a:spcAft>
          <a:spcPts val="0"/>
        </a:spcAft>
        <a:buClr>
          <a:schemeClr val="accent2"/>
        </a:buClr>
        <a:buSzPct val="65000"/>
        <a:buFont typeface="Wingdings"/>
        <a:buChar char="•"/>
        <a:tabLst/>
        <a:defRPr sz="2900" b="0" i="0" u="none" strike="noStrike" cap="none" spc="0" baseline="0">
          <a:ln>
            <a:noFill/>
          </a:ln>
          <a:solidFill>
            <a:srgbClr val="000000"/>
          </a:solidFill>
          <a:uFillTx/>
          <a:latin typeface="Cambria"/>
          <a:ea typeface="Cambria"/>
          <a:cs typeface="Cambria"/>
          <a:sym typeface="Cambria"/>
        </a:defRPr>
      </a:lvl7pPr>
      <a:lvl8pPr marL="3340100" marR="0" indent="-368300" algn="l" defTabSz="914400" rtl="0" latinLnBrk="0">
        <a:lnSpc>
          <a:spcPct val="100000"/>
        </a:lnSpc>
        <a:spcBef>
          <a:spcPts val="700"/>
        </a:spcBef>
        <a:spcAft>
          <a:spcPts val="0"/>
        </a:spcAft>
        <a:buClr>
          <a:schemeClr val="accent2"/>
        </a:buClr>
        <a:buSzPct val="65000"/>
        <a:buFont typeface="Wingdings"/>
        <a:buChar char="•"/>
        <a:tabLst/>
        <a:defRPr sz="2900" b="0" i="0" u="none" strike="noStrike" cap="none" spc="0" baseline="0">
          <a:ln>
            <a:noFill/>
          </a:ln>
          <a:solidFill>
            <a:srgbClr val="000000"/>
          </a:solidFill>
          <a:uFillTx/>
          <a:latin typeface="Cambria"/>
          <a:ea typeface="Cambria"/>
          <a:cs typeface="Cambria"/>
          <a:sym typeface="Cambria"/>
        </a:defRPr>
      </a:lvl8pPr>
      <a:lvl9pPr marL="3797300" marR="0" indent="-368300" algn="l" defTabSz="914400" rtl="0" latinLnBrk="0">
        <a:lnSpc>
          <a:spcPct val="100000"/>
        </a:lnSpc>
        <a:spcBef>
          <a:spcPts val="700"/>
        </a:spcBef>
        <a:spcAft>
          <a:spcPts val="0"/>
        </a:spcAft>
        <a:buClr>
          <a:schemeClr val="accent2"/>
        </a:buClr>
        <a:buSzPct val="65000"/>
        <a:buFont typeface="Wingdings"/>
        <a:buChar char="•"/>
        <a:tabLst/>
        <a:defRPr sz="2900" b="0" i="0" u="none" strike="noStrike" cap="none" spc="0" baseline="0">
          <a:ln>
            <a:noFill/>
          </a:ln>
          <a:solidFill>
            <a:srgbClr val="000000"/>
          </a:solidFill>
          <a:uFillTx/>
          <a:latin typeface="Cambria"/>
          <a:ea typeface="Cambria"/>
          <a:cs typeface="Cambria"/>
          <a:sym typeface="Cambria"/>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mbria"/>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mbria"/>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mbria"/>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mbria"/>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mbria"/>
        </a:defRPr>
      </a:lvl5pPr>
      <a:lvl6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mbria"/>
        </a:defRPr>
      </a:lvl6pPr>
      <a:lvl7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mbria"/>
        </a:defRPr>
      </a:lvl7pPr>
      <a:lvl8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mbria"/>
        </a:defRPr>
      </a:lvl8pPr>
      <a:lvl9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mbri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8" cstate="print"/>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1027" name="Picture 3"/>
          <p:cNvPicPr>
            <a:picLocks noChangeArrowheads="1"/>
          </p:cNvPicPr>
          <p:nvPr/>
        </p:nvPicPr>
        <p:blipFill>
          <a:blip r:embed="rId18" cstate="print"/>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1028" name="Picture 4"/>
          <p:cNvPicPr>
            <a:picLocks noChangeArrowheads="1"/>
          </p:cNvPicPr>
          <p:nvPr/>
        </p:nvPicPr>
        <p:blipFill>
          <a:blip r:embed="rId19" cstate="print"/>
          <a:srcRect/>
          <a:stretch>
            <a:fillRect/>
          </a:stretch>
        </p:blipFill>
        <p:spPr bwMode="auto">
          <a:xfrm>
            <a:off x="0" y="-33338"/>
            <a:ext cx="9169400" cy="691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029" name="Rectangle 5"/>
          <p:cNvSpPr>
            <a:spLocks noGrp="1" noChangeArrowheads="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sldNum" sz="quarter" idx="4"/>
          </p:nvPr>
        </p:nvSpPr>
        <p:spPr bwMode="auto">
          <a:xfrm>
            <a:off x="6283325" y="6218238"/>
            <a:ext cx="2698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none" lIns="46038" tIns="46038" rIns="46038" bIns="46038" numCol="1" anchor="ctr" anchorCtr="0" compatLnSpc="1">
            <a:prstTxWarp prst="textNoShape">
              <a:avLst/>
            </a:prstTxWarp>
            <a:spAutoFit/>
          </a:bodyPr>
          <a:lstStyle>
            <a:lvl1pPr algn="r" hangingPunct="0">
              <a:defRPr sz="1200">
                <a:solidFill>
                  <a:srgbClr val="000000"/>
                </a:solidFill>
                <a:latin typeface="Times New Roman" pitchFamily="18" charset="0"/>
                <a:ea typeface="MS PGothic" pitchFamily="34" charset="-128"/>
                <a:cs typeface="Arial"/>
              </a:defRPr>
            </a:lvl1pPr>
          </a:lstStyle>
          <a:p>
            <a:pPr fontAlgn="base">
              <a:spcBef>
                <a:spcPct val="0"/>
              </a:spcBef>
              <a:spcAft>
                <a:spcPct val="0"/>
              </a:spcAft>
              <a:defRPr/>
            </a:pPr>
            <a:fld id="{C45590E6-149B-4382-8532-B9EB54B4382B}" type="slidenum">
              <a:rPr lang="en-US" altLang="en-US" kern="1200">
                <a:sym typeface="Calibri"/>
              </a:rPr>
              <a:pPr fontAlgn="base">
                <a:spcBef>
                  <a:spcPct val="0"/>
                </a:spcBef>
                <a:spcAft>
                  <a:spcPct val="0"/>
                </a:spcAft>
                <a:defRPr/>
              </a:pPr>
              <a:t>‹#›</a:t>
            </a:fld>
            <a:endParaRPr lang="en-US" altLang="en-US" kern="1200">
              <a:sym typeface="Calibri"/>
            </a:endParaRPr>
          </a:p>
        </p:txBody>
      </p:sp>
    </p:spTree>
    <p:extLst>
      <p:ext uri="{BB962C8B-B14F-4D97-AF65-F5344CB8AC3E}">
        <p14:creationId xmlns:p14="http://schemas.microsoft.com/office/powerpoint/2010/main" xmlns="" val="2693126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ctr" rtl="0" eaLnBrk="0" fontAlgn="base" hangingPunct="0">
        <a:spcBef>
          <a:spcPct val="0"/>
        </a:spcBef>
        <a:spcAft>
          <a:spcPct val="0"/>
        </a:spcAft>
        <a:defRPr sz="4400">
          <a:solidFill>
            <a:srgbClr val="000000"/>
          </a:solidFill>
          <a:latin typeface="+mj-lt"/>
          <a:ea typeface="ＭＳ Ｐゴシック" pitchFamily="34" charset="-128"/>
          <a:cs typeface="+mj-cs"/>
        </a:defRPr>
      </a:lvl1pPr>
      <a:lvl2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2pPr>
      <a:lvl3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3pPr>
      <a:lvl4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4pPr>
      <a:lvl5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5pPr>
      <a:lvl6pPr marL="4572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6pPr>
      <a:lvl7pPr marL="9144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7pPr>
      <a:lvl8pPr marL="13716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8pPr>
      <a:lvl9pPr marL="18288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9pPr>
    </p:titleStyle>
    <p:bodyStyle>
      <a:lvl1pPr marL="342900"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1pPr>
      <a:lvl2pPr marL="782638" indent="-325438"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2pPr>
      <a:lvl3pPr marL="1219200" indent="-3048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3pPr>
      <a:lvl4pPr marL="1736725" indent="-365125"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4pPr>
      <a:lvl5pPr marL="2193925"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7" cstate="print"/>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1027" name="Picture 3"/>
          <p:cNvPicPr>
            <a:picLocks noChangeArrowheads="1"/>
          </p:cNvPicPr>
          <p:nvPr/>
        </p:nvPicPr>
        <p:blipFill>
          <a:blip r:embed="rId17" cstate="print"/>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1028" name="Picture 4"/>
          <p:cNvPicPr>
            <a:picLocks noChangeArrowheads="1"/>
          </p:cNvPicPr>
          <p:nvPr/>
        </p:nvPicPr>
        <p:blipFill>
          <a:blip r:embed="rId18" cstate="print"/>
          <a:srcRect/>
          <a:stretch>
            <a:fillRect/>
          </a:stretch>
        </p:blipFill>
        <p:spPr bwMode="auto">
          <a:xfrm>
            <a:off x="0" y="-33338"/>
            <a:ext cx="9169400" cy="691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029" name="Rectangle 5"/>
          <p:cNvSpPr>
            <a:spLocks noGrp="1" noChangeArrowheads="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sldNum" sz="quarter" idx="4"/>
          </p:nvPr>
        </p:nvSpPr>
        <p:spPr bwMode="auto">
          <a:xfrm>
            <a:off x="6283325" y="6218238"/>
            <a:ext cx="2698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none" lIns="46038" tIns="46038" rIns="46038" bIns="46038" numCol="1" anchor="ctr" anchorCtr="0" compatLnSpc="1">
            <a:prstTxWarp prst="textNoShape">
              <a:avLst/>
            </a:prstTxWarp>
            <a:spAutoFit/>
          </a:bodyPr>
          <a:lstStyle>
            <a:lvl1pPr algn="r" hangingPunct="0">
              <a:defRPr sz="1200">
                <a:solidFill>
                  <a:srgbClr val="000000"/>
                </a:solidFill>
                <a:latin typeface="Times New Roman" pitchFamily="18" charset="0"/>
                <a:ea typeface="MS PGothic" pitchFamily="34" charset="-128"/>
              </a:defRPr>
            </a:lvl1pPr>
          </a:lstStyle>
          <a:p>
            <a:pPr fontAlgn="base">
              <a:spcBef>
                <a:spcPct val="0"/>
              </a:spcBef>
              <a:spcAft>
                <a:spcPct val="0"/>
              </a:spcAft>
              <a:defRPr/>
            </a:pPr>
            <a:fld id="{5B7726D3-3442-40B9-BBFC-5797D10BE63E}" type="slidenum">
              <a:rPr lang="en-US" altLang="en-US" kern="1200">
                <a:cs typeface="Arial"/>
              </a:rPr>
              <a:pPr fontAlgn="base">
                <a:spcBef>
                  <a:spcPct val="0"/>
                </a:spcBef>
                <a:spcAft>
                  <a:spcPct val="0"/>
                </a:spcAft>
                <a:defRPr/>
              </a:pPr>
              <a:t>‹#›</a:t>
            </a:fld>
            <a:endParaRPr lang="en-US" altLang="en-US" kern="1200">
              <a:cs typeface="Arial"/>
            </a:endParaRPr>
          </a:p>
        </p:txBody>
      </p:sp>
    </p:spTree>
    <p:extLst>
      <p:ext uri="{BB962C8B-B14F-4D97-AF65-F5344CB8AC3E}">
        <p14:creationId xmlns:p14="http://schemas.microsoft.com/office/powerpoint/2010/main" xmlns="" val="24730294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xStyles>
    <p:titleStyle>
      <a:lvl1pPr algn="ctr" rtl="0" eaLnBrk="0" fontAlgn="base" hangingPunct="0">
        <a:spcBef>
          <a:spcPct val="0"/>
        </a:spcBef>
        <a:spcAft>
          <a:spcPct val="0"/>
        </a:spcAft>
        <a:defRPr sz="4400">
          <a:solidFill>
            <a:srgbClr val="000000"/>
          </a:solidFill>
          <a:latin typeface="+mj-lt"/>
          <a:ea typeface="ＭＳ Ｐゴシック" pitchFamily="34" charset="-128"/>
          <a:cs typeface="+mj-cs"/>
        </a:defRPr>
      </a:lvl1pPr>
      <a:lvl2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2pPr>
      <a:lvl3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3pPr>
      <a:lvl4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4pPr>
      <a:lvl5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5pPr>
      <a:lvl6pPr marL="4572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6pPr>
      <a:lvl7pPr marL="9144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7pPr>
      <a:lvl8pPr marL="13716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8pPr>
      <a:lvl9pPr marL="18288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9pPr>
    </p:titleStyle>
    <p:bodyStyle>
      <a:lvl1pPr marL="342900"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1pPr>
      <a:lvl2pPr marL="782638" indent="-325438"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2pPr>
      <a:lvl3pPr marL="1219200" indent="-3048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3pPr>
      <a:lvl4pPr marL="1736725" indent="-365125"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4pPr>
      <a:lvl5pPr marL="2193925"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8" cstate="print"/>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1027" name="Picture 3"/>
          <p:cNvPicPr>
            <a:picLocks noChangeArrowheads="1"/>
          </p:cNvPicPr>
          <p:nvPr/>
        </p:nvPicPr>
        <p:blipFill>
          <a:blip r:embed="rId18" cstate="print"/>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1028" name="Picture 4"/>
          <p:cNvPicPr>
            <a:picLocks noChangeArrowheads="1"/>
          </p:cNvPicPr>
          <p:nvPr/>
        </p:nvPicPr>
        <p:blipFill>
          <a:blip r:embed="rId19" cstate="print"/>
          <a:srcRect/>
          <a:stretch>
            <a:fillRect/>
          </a:stretch>
        </p:blipFill>
        <p:spPr bwMode="auto">
          <a:xfrm>
            <a:off x="0" y="-33338"/>
            <a:ext cx="9169400" cy="691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029" name="Rectangle 5"/>
          <p:cNvSpPr>
            <a:spLocks noGrp="1" noChangeArrowheads="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sldNum" sz="quarter" idx="4"/>
          </p:nvPr>
        </p:nvSpPr>
        <p:spPr bwMode="auto">
          <a:xfrm>
            <a:off x="6283325" y="6218238"/>
            <a:ext cx="2698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none" lIns="46038" tIns="46038" rIns="46038" bIns="46038" numCol="1" anchor="ctr" anchorCtr="0" compatLnSpc="1">
            <a:prstTxWarp prst="textNoShape">
              <a:avLst/>
            </a:prstTxWarp>
            <a:spAutoFit/>
          </a:bodyPr>
          <a:lstStyle>
            <a:lvl1pPr algn="r" hangingPunct="0">
              <a:defRPr sz="1200">
                <a:solidFill>
                  <a:srgbClr val="000000"/>
                </a:solidFill>
                <a:latin typeface="Times New Roman" pitchFamily="18" charset="0"/>
                <a:ea typeface="MS PGothic" pitchFamily="34" charset="-128"/>
              </a:defRPr>
            </a:lvl1pPr>
          </a:lstStyle>
          <a:p>
            <a:pPr fontAlgn="base">
              <a:spcBef>
                <a:spcPct val="0"/>
              </a:spcBef>
              <a:spcAft>
                <a:spcPct val="0"/>
              </a:spcAft>
              <a:defRPr/>
            </a:pPr>
            <a:fld id="{F58BFA1C-3883-4C8C-B185-3EE7D4BF7083}" type="slidenum">
              <a:rPr lang="en-US" altLang="en-US" kern="1200">
                <a:cs typeface="Arial"/>
              </a:rPr>
              <a:pPr fontAlgn="base">
                <a:spcBef>
                  <a:spcPct val="0"/>
                </a:spcBef>
                <a:spcAft>
                  <a:spcPct val="0"/>
                </a:spcAft>
                <a:defRPr/>
              </a:pPr>
              <a:t>‹#›</a:t>
            </a:fld>
            <a:endParaRPr lang="en-US" altLang="en-US" kern="1200">
              <a:cs typeface="Arial"/>
            </a:endParaRPr>
          </a:p>
        </p:txBody>
      </p:sp>
    </p:spTree>
    <p:extLst>
      <p:ext uri="{BB962C8B-B14F-4D97-AF65-F5344CB8AC3E}">
        <p14:creationId xmlns:p14="http://schemas.microsoft.com/office/powerpoint/2010/main" xmlns="" val="46981507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ctr" rtl="0" eaLnBrk="0" fontAlgn="base" hangingPunct="0">
        <a:spcBef>
          <a:spcPct val="0"/>
        </a:spcBef>
        <a:spcAft>
          <a:spcPct val="0"/>
        </a:spcAft>
        <a:defRPr sz="4400">
          <a:solidFill>
            <a:srgbClr val="000000"/>
          </a:solidFill>
          <a:latin typeface="+mj-lt"/>
          <a:ea typeface="ＭＳ Ｐゴシック" pitchFamily="34" charset="-128"/>
          <a:cs typeface="+mj-cs"/>
        </a:defRPr>
      </a:lvl1pPr>
      <a:lvl2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2pPr>
      <a:lvl3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3pPr>
      <a:lvl4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4pPr>
      <a:lvl5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5pPr>
      <a:lvl6pPr marL="4572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6pPr>
      <a:lvl7pPr marL="9144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7pPr>
      <a:lvl8pPr marL="13716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8pPr>
      <a:lvl9pPr marL="18288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9pPr>
    </p:titleStyle>
    <p:bodyStyle>
      <a:lvl1pPr marL="342900"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1pPr>
      <a:lvl2pPr marL="782638" indent="-325438"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2pPr>
      <a:lvl3pPr marL="1219200" indent="-3048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3pPr>
      <a:lvl4pPr marL="1736725" indent="-365125"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4pPr>
      <a:lvl5pPr marL="2193925"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www.cdc.gov/mmwr/pdf/wk/mm6106.pd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opensocietyfoundations.org/publications/why-overdose-matters-hiv" TargetMode="External"/><Relationship Id="rId2" Type="http://schemas.openxmlformats.org/officeDocument/2006/relationships/hyperlink" Target="http://www.cdc.gov/hiv/pdf/library_factsheets_HIV_and_viral_Hepatitis.pdf" TargetMode="External"/><Relationship Id="rId1" Type="http://schemas.openxmlformats.org/officeDocument/2006/relationships/slideLayout" Target="../slideLayouts/slideLayout9.xml"/><Relationship Id="rId4" Type="http://schemas.openxmlformats.org/officeDocument/2006/relationships/hyperlink" Target="http://www.cdc.gov/hiv/resources/factsheets/pdf/correctional.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aids.gov/federal-resources/national-hiv-aids-strategy/nhas-update.pdf"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hyperlink" Target="http://store.samhsa.gov/shin/content/SMA13-4742/Overdose_Toolkit_2014_Jan.pdf" TargetMode="External"/><Relationship Id="rId4" Type="http://schemas.openxmlformats.org/officeDocument/2006/relationships/hyperlink" Target="http://www.hhs.gov/ash/initiatives/hepatitis/actionplan_viralhepatitis2011.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jpeg"/><Relationship Id="rId1" Type="http://schemas.openxmlformats.org/officeDocument/2006/relationships/slideLayout" Target="../slideLayouts/slideLayout8.xml"/><Relationship Id="rId5" Type="http://schemas.openxmlformats.org/officeDocument/2006/relationships/image" Target="../media/image23.tiff"/><Relationship Id="rId4" Type="http://schemas.openxmlformats.org/officeDocument/2006/relationships/image" Target="../media/image22.tif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4"/>
          <p:cNvSpPr txBox="1">
            <a:spLocks/>
          </p:cNvSpPr>
          <p:nvPr/>
        </p:nvSpPr>
        <p:spPr>
          <a:xfrm>
            <a:off x="990600" y="2667000"/>
            <a:ext cx="7772400" cy="22098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9pPr>
          </a:lstStyle>
          <a:p>
            <a:pPr algn="ctr" defTabSz="896111" hangingPunct="1">
              <a:defRPr sz="5292" b="1">
                <a:solidFill>
                  <a:srgbClr val="000000"/>
                </a:solidFill>
              </a:defRPr>
            </a:pPr>
            <a:r>
              <a:rPr lang="en-US" sz="5400" b="1" smtClean="0">
                <a:solidFill>
                  <a:srgbClr val="000000"/>
                </a:solidFill>
              </a:rPr>
              <a:t>Syringe Access Programs</a:t>
            </a:r>
            <a:r>
              <a:rPr lang="en-US" sz="5292" b="1" smtClean="0">
                <a:solidFill>
                  <a:srgbClr val="000000"/>
                </a:solidFill>
              </a:rPr>
              <a:t/>
            </a:r>
            <a:br>
              <a:rPr lang="en-US" sz="5292" b="1" smtClean="0">
                <a:solidFill>
                  <a:srgbClr val="000000"/>
                </a:solidFill>
              </a:rPr>
            </a:br>
            <a:r>
              <a:rPr lang="en-US" sz="3136" b="1" i="1" smtClean="0">
                <a:solidFill>
                  <a:srgbClr val="000000"/>
                </a:solidFill>
              </a:rPr>
              <a:t>Engagement Models and Interventions </a:t>
            </a:r>
            <a:br>
              <a:rPr lang="en-US" sz="3136" b="1" i="1" smtClean="0">
                <a:solidFill>
                  <a:srgbClr val="000000"/>
                </a:solidFill>
              </a:rPr>
            </a:br>
            <a:endParaRPr lang="en-US" sz="3136" b="1" i="1" dirty="0">
              <a:solidFill>
                <a:srgbClr val="000000"/>
              </a:solidFill>
            </a:endParaRPr>
          </a:p>
        </p:txBody>
      </p:sp>
    </p:spTree>
    <p:extLst>
      <p:ext uri="{BB962C8B-B14F-4D97-AF65-F5344CB8AC3E}">
        <p14:creationId xmlns:p14="http://schemas.microsoft.com/office/powerpoint/2010/main" xmlns="" val="13790712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828800"/>
            <a:ext cx="7239000" cy="4308872"/>
          </a:xfrm>
          <a:prstGeom prst="rect">
            <a:avLst/>
          </a:prstGeom>
        </p:spPr>
        <p:txBody>
          <a:bodyPr wrap="square">
            <a:spAutoFit/>
          </a:bodyPr>
          <a:lstStyle/>
          <a:p>
            <a:pPr marL="457200" indent="-457200" algn="ctr">
              <a:defRPr sz="4400" b="1"/>
            </a:pPr>
            <a:r>
              <a:rPr lang="en-US" dirty="0">
                <a:latin typeface="+mn-lt"/>
              </a:rPr>
              <a:t>VIDEO</a:t>
            </a:r>
          </a:p>
          <a:p>
            <a:pPr marL="457200" indent="-457200" algn="ctr">
              <a:defRPr sz="3600"/>
            </a:pPr>
            <a:r>
              <a:rPr lang="en-US" dirty="0" smtClean="0">
                <a:latin typeface="+mn-lt"/>
              </a:rPr>
              <a:t>“The Exchange”</a:t>
            </a:r>
          </a:p>
          <a:p>
            <a:pPr marL="457200" indent="-457200" algn="ctr">
              <a:defRPr sz="3600"/>
            </a:pPr>
            <a:r>
              <a:rPr lang="en-US" dirty="0" smtClean="0">
                <a:latin typeface="+mn-lt"/>
              </a:rPr>
              <a:t>End the Ban on the Use of Federal Funds for Syringe Exchange (2013)</a:t>
            </a:r>
            <a:endParaRPr lang="en-US" dirty="0">
              <a:latin typeface="+mn-lt"/>
            </a:endParaRPr>
          </a:p>
          <a:p>
            <a:pPr marL="457200" indent="-457200" algn="ctr">
              <a:defRPr sz="3600"/>
            </a:pPr>
            <a:endParaRPr lang="en-US" dirty="0" smtClean="0"/>
          </a:p>
          <a:p>
            <a:pPr marL="457200" indent="-457200" algn="ctr">
              <a:defRPr sz="3600"/>
            </a:pPr>
            <a:endParaRPr lang="en-US" dirty="0"/>
          </a:p>
          <a:p>
            <a:pPr marL="457200" indent="-457200" algn="ctr">
              <a:defRPr sz="3600"/>
            </a:pPr>
            <a:endParaRPr lang="en-US" dirty="0"/>
          </a:p>
          <a:p>
            <a:pPr marL="457200" indent="-457200" algn="r">
              <a:defRPr sz="3600"/>
            </a:pPr>
            <a:r>
              <a:rPr lang="en-US" sz="1400" dirty="0">
                <a:latin typeface="+mn-lt"/>
              </a:rPr>
              <a:t>*thank you* </a:t>
            </a:r>
            <a:r>
              <a:rPr lang="en-US" sz="1400" dirty="0" smtClean="0">
                <a:latin typeface="+mn-lt"/>
              </a:rPr>
              <a:t>amfAR and </a:t>
            </a:r>
            <a:r>
              <a:rPr lang="en-US" sz="1400" dirty="0" err="1" smtClean="0">
                <a:latin typeface="+mn-lt"/>
              </a:rPr>
              <a:t>waterbound</a:t>
            </a:r>
            <a:r>
              <a:rPr lang="en-US" sz="1400" dirty="0" smtClean="0">
                <a:latin typeface="+mn-lt"/>
              </a:rPr>
              <a:t> pictures</a:t>
            </a:r>
          </a:p>
        </p:txBody>
      </p:sp>
    </p:spTree>
    <p:extLst>
      <p:ext uri="{BB962C8B-B14F-4D97-AF65-F5344CB8AC3E}">
        <p14:creationId xmlns:p14="http://schemas.microsoft.com/office/powerpoint/2010/main" xmlns="" val="25318903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304800" y="678359"/>
            <a:ext cx="85344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3600" b="1">
                <a:latin typeface="+mn-lt"/>
                <a:ea typeface="+mn-ea"/>
                <a:cs typeface="+mn-cs"/>
                <a:sym typeface="Calibri"/>
              </a:defRPr>
            </a:lvl1pPr>
          </a:lstStyle>
          <a:p>
            <a:r>
              <a:rPr lang="en-US" sz="4400" u="sng" dirty="0" smtClean="0"/>
              <a:t>2. </a:t>
            </a:r>
            <a:r>
              <a:rPr sz="4400" u="sng" dirty="0" smtClean="0"/>
              <a:t>Harm </a:t>
            </a:r>
            <a:r>
              <a:rPr sz="4400" u="sng" dirty="0"/>
              <a:t>Reduction &amp; Syringe Access </a:t>
            </a:r>
          </a:p>
        </p:txBody>
      </p:sp>
      <p:pic>
        <p:nvPicPr>
          <p:cNvPr id="239" name="image.png"/>
          <p:cNvPicPr>
            <a:picLocks noChangeAspect="1"/>
          </p:cNvPicPr>
          <p:nvPr/>
        </p:nvPicPr>
        <p:blipFill>
          <a:blip r:embed="rId3" cstate="print">
            <a:extLst/>
          </a:blip>
          <a:stretch>
            <a:fillRect/>
          </a:stretch>
        </p:blipFill>
        <p:spPr>
          <a:xfrm>
            <a:off x="901700" y="1639887"/>
            <a:ext cx="7261225" cy="4913313"/>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idx="4294967295"/>
          </p:nvPr>
        </p:nvSpPr>
        <p:spPr>
          <a:xfrm>
            <a:off x="685800" y="762000"/>
            <a:ext cx="8077200" cy="869950"/>
          </a:xfrm>
          <a:prstGeom prst="rect">
            <a:avLst/>
          </a:prstGeom>
          <a:extLst>
            <a:ext uri="{C572A759-6A51-4108-AA02-DFA0A04FC94B}">
              <ma14:wrappingTextBoxFlag xmlns="" xmlns:ma14="http://schemas.microsoft.com/office/mac/drawingml/2011/main" val="1"/>
            </a:ext>
          </a:extLst>
        </p:spPr>
        <p:txBody>
          <a:bodyPr>
            <a:noAutofit/>
          </a:bodyPr>
          <a:lstStyle/>
          <a:p>
            <a:pPr defTabSz="365760">
              <a:defRPr sz="1440"/>
            </a:pPr>
            <a:r>
              <a:rPr sz="3600" b="1" dirty="0"/>
              <a:t/>
            </a:r>
            <a:br>
              <a:rPr sz="3600" b="1" dirty="0"/>
            </a:br>
            <a:r>
              <a:rPr sz="3600" b="1" dirty="0"/>
              <a:t/>
            </a:r>
            <a:br>
              <a:rPr sz="3600" b="1" dirty="0"/>
            </a:br>
            <a:r>
              <a:rPr sz="3600" b="1" dirty="0">
                <a:solidFill>
                  <a:srgbClr val="000000"/>
                </a:solidFill>
              </a:rPr>
              <a:t>Working Definition of Harm Reduction</a:t>
            </a:r>
            <a:br>
              <a:rPr sz="3600" b="1" dirty="0">
                <a:solidFill>
                  <a:srgbClr val="000000"/>
                </a:solidFill>
              </a:rPr>
            </a:br>
            <a:r>
              <a:rPr sz="3600" b="1" dirty="0">
                <a:solidFill>
                  <a:srgbClr val="000000"/>
                </a:solidFill>
              </a:rPr>
              <a:t/>
            </a:r>
            <a:br>
              <a:rPr sz="3600" b="1" dirty="0">
                <a:solidFill>
                  <a:srgbClr val="000000"/>
                </a:solidFill>
              </a:rPr>
            </a:br>
            <a:endParaRPr sz="3600" b="1" dirty="0">
              <a:solidFill>
                <a:srgbClr val="000000"/>
              </a:solidFill>
            </a:endParaRPr>
          </a:p>
        </p:txBody>
      </p:sp>
      <p:sp>
        <p:nvSpPr>
          <p:cNvPr id="252" name="Shape 252"/>
          <p:cNvSpPr>
            <a:spLocks noGrp="1"/>
          </p:cNvSpPr>
          <p:nvPr>
            <p:ph type="body" sz="half" idx="4294967295"/>
          </p:nvPr>
        </p:nvSpPr>
        <p:spPr>
          <a:xfrm>
            <a:off x="381000" y="2057400"/>
            <a:ext cx="8229600" cy="3276600"/>
          </a:xfrm>
          <a:prstGeom prst="rect">
            <a:avLst/>
          </a:prstGeom>
          <a:extLst>
            <a:ext uri="{C572A759-6A51-4108-AA02-DFA0A04FC94B}">
              <ma14:wrappingTextBoxFlag xmlns="" xmlns:ma14="http://schemas.microsoft.com/office/mac/drawingml/2011/main" val="1"/>
            </a:ext>
          </a:extLst>
        </p:spPr>
        <p:txBody>
          <a:bodyPr>
            <a:normAutofit/>
          </a:bodyPr>
          <a:lstStyle/>
          <a:p>
            <a:pPr marL="296751" indent="-296751" defTabSz="850391">
              <a:spcBef>
                <a:spcPts val="600"/>
              </a:spcBef>
              <a:buSzTx/>
              <a:buNone/>
              <a:defRPr sz="2604">
                <a:solidFill>
                  <a:srgbClr val="242852"/>
                </a:solidFill>
                <a:latin typeface="+mn-lt"/>
                <a:ea typeface="+mn-ea"/>
                <a:cs typeface="+mn-cs"/>
                <a:sym typeface="Calibri"/>
              </a:defRPr>
            </a:pPr>
            <a:endParaRPr dirty="0"/>
          </a:p>
          <a:p>
            <a:pPr marL="296751" indent="-296751" defTabSz="850391">
              <a:lnSpc>
                <a:spcPct val="150000"/>
              </a:lnSpc>
              <a:spcBef>
                <a:spcPts val="600"/>
              </a:spcBef>
              <a:buSzTx/>
              <a:buNone/>
              <a:defRPr sz="2604">
                <a:solidFill>
                  <a:srgbClr val="242852"/>
                </a:solidFill>
                <a:latin typeface="+mn-lt"/>
                <a:ea typeface="+mn-ea"/>
                <a:cs typeface="+mn-cs"/>
                <a:sym typeface="Calibri"/>
              </a:defRPr>
            </a:pPr>
            <a:r>
              <a:rPr dirty="0"/>
              <a:t>	</a:t>
            </a:r>
            <a:r>
              <a:rPr sz="3000" i="1" dirty="0">
                <a:solidFill>
                  <a:srgbClr val="000000"/>
                </a:solidFill>
              </a:rPr>
              <a:t>A set of practical, public health strategies designed to reduce the negative consequences of drug use and promote healthy individuals and communities.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title" idx="4294967295"/>
          </p:nvPr>
        </p:nvSpPr>
        <p:spPr>
          <a:xfrm>
            <a:off x="457200" y="3810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rPr dirty="0"/>
              <a:t>Goals of Harm Reduction</a:t>
            </a:r>
          </a:p>
        </p:txBody>
      </p:sp>
      <p:sp>
        <p:nvSpPr>
          <p:cNvPr id="257" name="Shape 257"/>
          <p:cNvSpPr>
            <a:spLocks noGrp="1"/>
          </p:cNvSpPr>
          <p:nvPr>
            <p:ph type="body" idx="4294967295"/>
          </p:nvPr>
        </p:nvSpPr>
        <p:spPr>
          <a:xfrm>
            <a:off x="990600" y="1447800"/>
            <a:ext cx="7315200" cy="4495800"/>
          </a:xfrm>
          <a:prstGeom prst="rect">
            <a:avLst/>
          </a:prstGeom>
          <a:extLst>
            <a:ext uri="{C572A759-6A51-4108-AA02-DFA0A04FC94B}">
              <ma14:wrappingTextBoxFlag xmlns="" xmlns:ma14="http://schemas.microsoft.com/office/mac/drawingml/2011/main" val="1"/>
            </a:ext>
          </a:extLst>
        </p:spPr>
        <p:txBody>
          <a:bodyPr>
            <a:normAutofit/>
          </a:bodyPr>
          <a:lstStyle/>
          <a:p>
            <a:pPr>
              <a:lnSpc>
                <a:spcPct val="90000"/>
              </a:lnSpc>
              <a:buClr>
                <a:srgbClr val="000000"/>
              </a:buClr>
              <a:buFont typeface="Arial"/>
              <a:buChar char="•"/>
              <a:defRPr sz="2800">
                <a:latin typeface="+mn-lt"/>
                <a:ea typeface="+mn-ea"/>
                <a:cs typeface="+mn-cs"/>
                <a:sym typeface="Calibri"/>
              </a:defRPr>
            </a:pPr>
            <a:r>
              <a:rPr dirty="0"/>
              <a:t>Increased health and well-being.</a:t>
            </a:r>
          </a:p>
          <a:p>
            <a:pPr>
              <a:lnSpc>
                <a:spcPct val="90000"/>
              </a:lnSpc>
              <a:buClr>
                <a:srgbClr val="000000"/>
              </a:buClr>
              <a:buFont typeface="Arial"/>
              <a:buChar char="•"/>
              <a:defRPr sz="1300">
                <a:latin typeface="+mn-lt"/>
                <a:ea typeface="+mn-ea"/>
                <a:cs typeface="+mn-cs"/>
                <a:sym typeface="Calibri"/>
              </a:defRPr>
            </a:pPr>
            <a:endParaRPr dirty="0"/>
          </a:p>
          <a:p>
            <a:pPr>
              <a:lnSpc>
                <a:spcPct val="90000"/>
              </a:lnSpc>
              <a:buClr>
                <a:srgbClr val="000000"/>
              </a:buClr>
              <a:buFont typeface="Arial"/>
              <a:buChar char="•"/>
              <a:defRPr sz="2800">
                <a:latin typeface="+mn-lt"/>
                <a:ea typeface="+mn-ea"/>
                <a:cs typeface="+mn-cs"/>
                <a:sym typeface="Calibri"/>
              </a:defRPr>
            </a:pPr>
            <a:r>
              <a:rPr dirty="0"/>
              <a:t>Increased self-esteem and self-efficacy.</a:t>
            </a:r>
          </a:p>
          <a:p>
            <a:pPr>
              <a:lnSpc>
                <a:spcPct val="90000"/>
              </a:lnSpc>
              <a:buClr>
                <a:srgbClr val="000000"/>
              </a:buClr>
              <a:buFont typeface="Arial"/>
              <a:buChar char="•"/>
              <a:defRPr sz="1300">
                <a:latin typeface="+mn-lt"/>
                <a:ea typeface="+mn-ea"/>
                <a:cs typeface="+mn-cs"/>
                <a:sym typeface="Calibri"/>
              </a:defRPr>
            </a:pPr>
            <a:endParaRPr dirty="0"/>
          </a:p>
          <a:p>
            <a:pPr>
              <a:buClr>
                <a:srgbClr val="000000"/>
              </a:buClr>
              <a:buFont typeface="Arial"/>
              <a:buChar char="•"/>
              <a:defRPr sz="2800">
                <a:latin typeface="+mn-lt"/>
                <a:ea typeface="+mn-ea"/>
                <a:cs typeface="+mn-cs"/>
                <a:sym typeface="Calibri"/>
              </a:defRPr>
            </a:pPr>
            <a:r>
              <a:rPr dirty="0"/>
              <a:t>Better living situations.</a:t>
            </a:r>
          </a:p>
          <a:p>
            <a:pPr>
              <a:lnSpc>
                <a:spcPct val="90000"/>
              </a:lnSpc>
              <a:buClr>
                <a:srgbClr val="000000"/>
              </a:buClr>
              <a:buFont typeface="Arial"/>
              <a:buChar char="•"/>
              <a:defRPr sz="1300">
                <a:latin typeface="+mn-lt"/>
                <a:ea typeface="+mn-ea"/>
                <a:cs typeface="+mn-cs"/>
                <a:sym typeface="Calibri"/>
              </a:defRPr>
            </a:pPr>
            <a:endParaRPr dirty="0"/>
          </a:p>
          <a:p>
            <a:pPr>
              <a:lnSpc>
                <a:spcPct val="90000"/>
              </a:lnSpc>
              <a:buClr>
                <a:srgbClr val="000000"/>
              </a:buClr>
              <a:buFont typeface="Arial"/>
              <a:buChar char="•"/>
              <a:defRPr sz="2800">
                <a:latin typeface="+mn-lt"/>
                <a:ea typeface="+mn-ea"/>
                <a:cs typeface="+mn-cs"/>
                <a:sym typeface="Calibri"/>
              </a:defRPr>
            </a:pPr>
            <a:r>
              <a:rPr dirty="0"/>
              <a:t>Reduced isolation and stigma.</a:t>
            </a:r>
          </a:p>
          <a:p>
            <a:pPr>
              <a:lnSpc>
                <a:spcPct val="90000"/>
              </a:lnSpc>
              <a:buClr>
                <a:srgbClr val="000000"/>
              </a:buClr>
              <a:buFont typeface="Arial"/>
              <a:buChar char="•"/>
              <a:defRPr sz="1200">
                <a:latin typeface="+mn-lt"/>
                <a:ea typeface="+mn-ea"/>
                <a:cs typeface="+mn-cs"/>
                <a:sym typeface="Calibri"/>
              </a:defRPr>
            </a:pPr>
            <a:endParaRPr dirty="0"/>
          </a:p>
          <a:p>
            <a:pPr>
              <a:lnSpc>
                <a:spcPct val="90000"/>
              </a:lnSpc>
              <a:buClr>
                <a:srgbClr val="000000"/>
              </a:buClr>
              <a:buFont typeface="Arial"/>
              <a:buChar char="•"/>
              <a:defRPr sz="2800">
                <a:latin typeface="+mn-lt"/>
                <a:ea typeface="+mn-ea"/>
                <a:cs typeface="+mn-cs"/>
                <a:sym typeface="Calibri"/>
              </a:defRPr>
            </a:pPr>
            <a:r>
              <a:rPr dirty="0"/>
              <a:t>Safer drug use.</a:t>
            </a:r>
          </a:p>
          <a:p>
            <a:pPr>
              <a:lnSpc>
                <a:spcPct val="90000"/>
              </a:lnSpc>
              <a:buClr>
                <a:srgbClr val="000000"/>
              </a:buClr>
              <a:buFont typeface="Arial"/>
              <a:buChar char="•"/>
              <a:defRPr sz="1200">
                <a:latin typeface="+mn-lt"/>
                <a:ea typeface="+mn-ea"/>
                <a:cs typeface="+mn-cs"/>
                <a:sym typeface="Calibri"/>
              </a:defRPr>
            </a:pPr>
            <a:endParaRPr dirty="0"/>
          </a:p>
          <a:p>
            <a:pPr>
              <a:lnSpc>
                <a:spcPct val="90000"/>
              </a:lnSpc>
              <a:buClr>
                <a:srgbClr val="000000"/>
              </a:buClr>
              <a:buFont typeface="Arial"/>
              <a:buChar char="•"/>
              <a:defRPr sz="2800">
                <a:latin typeface="+mn-lt"/>
                <a:ea typeface="+mn-ea"/>
                <a:cs typeface="+mn-cs"/>
                <a:sym typeface="Calibri"/>
              </a:defRPr>
            </a:pPr>
            <a:r>
              <a:rPr dirty="0"/>
              <a:t>Reduced drug use and/or abstinence.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5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257">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2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257">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257">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257">
                                            <p:txEl>
                                              <p:pRg st="6" end="6"/>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25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57">
                                            <p:txEl>
                                              <p:pRg st="8" end="8"/>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 nodeType="afterEffect">
                                  <p:stCondLst>
                                    <p:cond delay="0"/>
                                  </p:stCondLst>
                                  <p:iterate>
                                    <p:tmAbs val="0"/>
                                  </p:iterate>
                                  <p:childTnLst>
                                    <p:set>
                                      <p:cBhvr>
                                        <p:cTn id="39" fill="hold"/>
                                        <p:tgtEl>
                                          <p:spTgt spid="257">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2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idx="4294967295"/>
          </p:nvPr>
        </p:nvSpPr>
        <p:spPr>
          <a:xfrm>
            <a:off x="2133600" y="3810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defRPr sz="3600" b="1">
                <a:solidFill>
                  <a:srgbClr val="000000"/>
                </a:solidFill>
              </a:defRPr>
            </a:lvl1pPr>
          </a:lstStyle>
          <a:p>
            <a:r>
              <a:t>HIV &amp; Hepatitis C Rates</a:t>
            </a:r>
          </a:p>
        </p:txBody>
      </p:sp>
      <p:graphicFrame>
        <p:nvGraphicFramePr>
          <p:cNvPr id="260" name="Chart 260"/>
          <p:cNvGraphicFramePr/>
          <p:nvPr/>
        </p:nvGraphicFramePr>
        <p:xfrm>
          <a:off x="301557" y="1333965"/>
          <a:ext cx="3708519" cy="4617638"/>
        </p:xfrm>
        <a:graphic>
          <a:graphicData uri="http://schemas.openxmlformats.org/drawingml/2006/chart">
            <c:chart xmlns:c="http://schemas.openxmlformats.org/drawingml/2006/chart" xmlns:r="http://schemas.openxmlformats.org/officeDocument/2006/relationships" r:id="rId3"/>
          </a:graphicData>
        </a:graphic>
      </p:graphicFrame>
      <p:sp>
        <p:nvSpPr>
          <p:cNvPr id="261" name="Shape 261"/>
          <p:cNvSpPr>
            <a:spLocks noGrp="1"/>
          </p:cNvSpPr>
          <p:nvPr>
            <p:ph type="body" sz="half" idx="4294967295"/>
          </p:nvPr>
        </p:nvSpPr>
        <p:spPr>
          <a:xfrm>
            <a:off x="4343400" y="1524000"/>
            <a:ext cx="4800600" cy="4800600"/>
          </a:xfrm>
          <a:prstGeom prst="rect">
            <a:avLst/>
          </a:prstGeom>
          <a:extLst>
            <a:ext uri="{C572A759-6A51-4108-AA02-DFA0A04FC94B}">
              <ma14:wrappingTextBoxFlag xmlns="" xmlns:ma14="http://schemas.microsoft.com/office/mac/drawingml/2011/main" val="1"/>
            </a:ext>
          </a:extLst>
        </p:spPr>
        <p:txBody>
          <a:bodyPr>
            <a:normAutofit/>
          </a:bodyPr>
          <a:lstStyle/>
          <a:p>
            <a:pPr marL="0" indent="0" defTabSz="896111">
              <a:spcBef>
                <a:spcPts val="600"/>
              </a:spcBef>
              <a:buSzTx/>
              <a:buNone/>
              <a:defRPr sz="2744">
                <a:latin typeface="+mn-lt"/>
                <a:ea typeface="+mn-ea"/>
                <a:cs typeface="+mn-cs"/>
                <a:sym typeface="Calibri"/>
              </a:defRPr>
            </a:pPr>
            <a:r>
              <a:rPr dirty="0"/>
              <a:t>Newly infected each year in the U.S. due to syringe and equipment sharing:</a:t>
            </a:r>
          </a:p>
          <a:p>
            <a:pPr marL="0" indent="0" defTabSz="896111">
              <a:spcBef>
                <a:spcPts val="600"/>
              </a:spcBef>
              <a:buSzTx/>
              <a:buNone/>
              <a:defRPr sz="784">
                <a:latin typeface="Arial"/>
                <a:ea typeface="Arial"/>
                <a:cs typeface="Arial"/>
                <a:sym typeface="Arial"/>
              </a:defRPr>
            </a:pPr>
            <a:endParaRPr dirty="0"/>
          </a:p>
          <a:p>
            <a:pPr marL="0" indent="0" defTabSz="896111">
              <a:spcBef>
                <a:spcPts val="600"/>
              </a:spcBef>
              <a:buChar char="◻"/>
              <a:defRPr sz="2744">
                <a:latin typeface="+mn-lt"/>
                <a:ea typeface="+mn-ea"/>
                <a:cs typeface="+mn-cs"/>
                <a:sym typeface="Calibri"/>
              </a:defRPr>
            </a:pPr>
            <a:r>
              <a:rPr dirty="0"/>
              <a:t>HIV: 8,000 people</a:t>
            </a:r>
          </a:p>
          <a:p>
            <a:pPr marL="0" indent="0" defTabSz="896111">
              <a:spcBef>
                <a:spcPts val="600"/>
              </a:spcBef>
              <a:buChar char="◻"/>
              <a:defRPr sz="2744">
                <a:latin typeface="+mn-lt"/>
                <a:ea typeface="+mn-ea"/>
                <a:cs typeface="+mn-cs"/>
                <a:sym typeface="Calibri"/>
              </a:defRPr>
            </a:pPr>
            <a:r>
              <a:rPr dirty="0"/>
              <a:t>Hep C: 30,000</a:t>
            </a:r>
            <a:endParaRPr sz="784" dirty="0"/>
          </a:p>
          <a:p>
            <a:pPr marL="0" indent="0" defTabSz="896111">
              <a:spcBef>
                <a:spcPts val="600"/>
              </a:spcBef>
              <a:buSzTx/>
              <a:buNone/>
              <a:defRPr sz="2744">
                <a:latin typeface="+mn-lt"/>
                <a:ea typeface="+mn-ea"/>
                <a:cs typeface="+mn-cs"/>
                <a:sym typeface="Calibri"/>
              </a:defRPr>
            </a:pPr>
            <a:r>
              <a:rPr dirty="0"/>
              <a:t>Overdose is the leading cause of accidental death in the US.</a:t>
            </a:r>
          </a:p>
          <a:p>
            <a:pPr marL="0" indent="0" defTabSz="896111">
              <a:spcBef>
                <a:spcPts val="600"/>
              </a:spcBef>
              <a:buSzTx/>
              <a:buNone/>
              <a:defRPr sz="980">
                <a:latin typeface="Arial"/>
                <a:ea typeface="Arial"/>
                <a:cs typeface="Arial"/>
                <a:sym typeface="Arial"/>
              </a:defRPr>
            </a:pPr>
            <a:endParaRPr dirty="0"/>
          </a:p>
          <a:p>
            <a:pPr marL="0" indent="0" defTabSz="896111">
              <a:spcBef>
                <a:spcPts val="600"/>
              </a:spcBef>
              <a:buSzTx/>
              <a:buNone/>
              <a:defRPr sz="980">
                <a:latin typeface="Arial"/>
                <a:ea typeface="Arial"/>
                <a:cs typeface="Arial"/>
                <a:sym typeface="Arial"/>
              </a:defRPr>
            </a:pPr>
            <a:r>
              <a:rPr dirty="0"/>
              <a:t>Source: The Center for Disease Control and Prevention, AIDS United. </a:t>
            </a:r>
          </a:p>
          <a:p>
            <a:pPr marL="0" indent="0" defTabSz="896111">
              <a:spcBef>
                <a:spcPts val="600"/>
              </a:spcBef>
              <a:buSzTx/>
              <a:buNone/>
              <a:defRPr sz="980">
                <a:latin typeface="Arial"/>
                <a:ea typeface="Arial"/>
                <a:cs typeface="Arial"/>
                <a:sym typeface="Arial"/>
              </a:defRPr>
            </a:pPr>
            <a:r>
              <a:rPr dirty="0"/>
              <a:t>http://www.aidsunited.org/policy-advocacy/issues/syringe-exchange/</a:t>
            </a:r>
          </a:p>
          <a:p>
            <a:pPr marL="0" indent="0" defTabSz="896111">
              <a:spcBef>
                <a:spcPts val="600"/>
              </a:spcBef>
              <a:buSzTx/>
              <a:buNone/>
              <a:defRPr sz="980">
                <a:latin typeface="Arial"/>
                <a:ea typeface="Arial"/>
                <a:cs typeface="Arial"/>
                <a:sym typeface="Arial"/>
              </a:defRPr>
            </a:pPr>
            <a:r>
              <a:rPr dirty="0"/>
              <a:t>http://www.cdc.gov/idu/hepatitis/viral_hep_drug_use.htm</a:t>
            </a:r>
          </a:p>
          <a:p>
            <a:pPr marL="0" indent="0" defTabSz="896111">
              <a:spcBef>
                <a:spcPts val="600"/>
              </a:spcBef>
              <a:buSzTx/>
              <a:buNone/>
              <a:defRPr sz="980">
                <a:latin typeface="Arial"/>
                <a:ea typeface="Arial"/>
                <a:cs typeface="Arial"/>
                <a:sym typeface="Arial"/>
              </a:defRPr>
            </a:pPr>
            <a:r>
              <a:rPr dirty="0"/>
              <a:t>http://www.cdc.gov/HomeandRecreationalSafety/Poisoning/brief_full_page.html</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image.png"/>
          <p:cNvPicPr>
            <a:picLocks noChangeAspect="1"/>
          </p:cNvPicPr>
          <p:nvPr/>
        </p:nvPicPr>
        <p:blipFill>
          <a:blip r:embed="rId3" cstate="print">
            <a:extLst/>
          </a:blip>
          <a:stretch>
            <a:fillRect/>
          </a:stretch>
        </p:blipFill>
        <p:spPr>
          <a:xfrm>
            <a:off x="1371599" y="1257447"/>
            <a:ext cx="6456363" cy="5029200"/>
          </a:xfrm>
          <a:prstGeom prst="rect">
            <a:avLst/>
          </a:prstGeom>
          <a:ln w="12700">
            <a:miter lim="400000"/>
          </a:ln>
        </p:spPr>
      </p:pic>
      <p:sp>
        <p:nvSpPr>
          <p:cNvPr id="266" name="Shape 266"/>
          <p:cNvSpPr/>
          <p:nvPr/>
        </p:nvSpPr>
        <p:spPr>
          <a:xfrm>
            <a:off x="533400" y="518599"/>
            <a:ext cx="8153400" cy="71540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3600" b="1">
                <a:latin typeface="+mn-lt"/>
                <a:ea typeface="+mn-ea"/>
                <a:cs typeface="+mn-cs"/>
                <a:sym typeface="Calibri"/>
              </a:defRPr>
            </a:pPr>
            <a:r>
              <a:t>HIV/Hep C Co-infection in the U.S</a:t>
            </a:r>
            <a:r>
              <a:rPr sz="4400" b="0">
                <a:latin typeface="Cambria"/>
                <a:ea typeface="Cambria"/>
                <a:cs typeface="Cambria"/>
                <a:sym typeface="Cambria"/>
              </a:rPr>
              <a:t>.</a:t>
            </a:r>
          </a:p>
        </p:txBody>
      </p:sp>
      <p:sp>
        <p:nvSpPr>
          <p:cNvPr id="2" name="Rectangle 1"/>
          <p:cNvSpPr/>
          <p:nvPr/>
        </p:nvSpPr>
        <p:spPr>
          <a:xfrm>
            <a:off x="7543800" y="6400800"/>
            <a:ext cx="1245854" cy="243143"/>
          </a:xfrm>
          <a:prstGeom prst="rect">
            <a:avLst/>
          </a:prstGeom>
        </p:spPr>
        <p:txBody>
          <a:bodyPr wrap="none">
            <a:spAutoFit/>
          </a:bodyPr>
          <a:lstStyle/>
          <a:p>
            <a:pPr defTabSz="896111">
              <a:spcBef>
                <a:spcPts val="600"/>
              </a:spcBef>
              <a:defRPr sz="980">
                <a:latin typeface="Arial"/>
                <a:ea typeface="Arial"/>
                <a:cs typeface="Arial"/>
                <a:sym typeface="Arial"/>
              </a:defRPr>
            </a:pPr>
            <a:r>
              <a:rPr lang="en-US" dirty="0"/>
              <a:t>http://</a:t>
            </a:r>
            <a:r>
              <a:rPr lang="en-US" dirty="0" smtClean="0"/>
              <a:t>www.cdc.gov</a:t>
            </a:r>
            <a:endParaRPr 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685800" y="609600"/>
            <a:ext cx="7924800" cy="1158876"/>
          </a:xfrm>
          <a:prstGeom prst="rect">
            <a:avLst/>
          </a:prstGeom>
          <a:ln w="12700">
            <a:miter lim="400000"/>
          </a:ln>
          <a:extLst>
            <a:ext uri="{C572A759-6A51-4108-AA02-DFA0A04FC94B}">
              <ma14:wrappingTextBoxFlag xmlns="" xmlns:ma14="http://schemas.microsoft.com/office/mac/drawingml/2011/main" val="1"/>
            </a:ext>
          </a:extLst>
        </p:spPr>
        <p:txBody>
          <a:bodyPr lIns="46037" tIns="46037" rIns="46037" bIns="46037">
            <a:spAutoFit/>
          </a:bodyPr>
          <a:lstStyle>
            <a:lvl1pPr algn="ctr">
              <a:defRPr sz="3600" b="1">
                <a:latin typeface="+mn-lt"/>
                <a:ea typeface="+mn-ea"/>
                <a:cs typeface="+mn-cs"/>
                <a:sym typeface="Calibri"/>
              </a:defRPr>
            </a:lvl1pPr>
          </a:lstStyle>
          <a:p>
            <a:r>
              <a:rPr dirty="0"/>
              <a:t>HIV/Hep C Co-infection Snapshot</a:t>
            </a:r>
          </a:p>
        </p:txBody>
      </p:sp>
      <p:sp>
        <p:nvSpPr>
          <p:cNvPr id="5" name="Rectangle 3"/>
          <p:cNvSpPr>
            <a:spLocks noChangeArrowheads="1"/>
          </p:cNvSpPr>
          <p:nvPr/>
        </p:nvSpPr>
        <p:spPr bwMode="auto">
          <a:xfrm>
            <a:off x="3886200" y="6324600"/>
            <a:ext cx="5257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a:defRPr/>
            </a:pPr>
            <a:endParaRPr lang="en-US" dirty="0">
              <a:latin typeface="Arial" charset="0"/>
              <a:ea typeface="ＭＳ Ｐゴシック" charset="0"/>
            </a:endParaRPr>
          </a:p>
        </p:txBody>
      </p:sp>
      <p:sp>
        <p:nvSpPr>
          <p:cNvPr id="6" name="Rectangle 5"/>
          <p:cNvSpPr>
            <a:spLocks noChangeArrowheads="1"/>
          </p:cNvSpPr>
          <p:nvPr/>
        </p:nvSpPr>
        <p:spPr bwMode="auto">
          <a:xfrm>
            <a:off x="609600" y="1371600"/>
            <a:ext cx="8077200" cy="4494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v"/>
              <a:defRPr/>
            </a:pPr>
            <a:r>
              <a:rPr lang="en-US" altLang="en-US" sz="2600" dirty="0" smtClean="0">
                <a:latin typeface="Calibri" pitchFamily="34" charset="0"/>
              </a:rPr>
              <a:t>Because HIV affects the immune system, it can affect the body's ability to fight off Hep C.</a:t>
            </a:r>
          </a:p>
          <a:p>
            <a:pPr marL="0" indent="0" eaLnBrk="1" hangingPunct="1">
              <a:defRPr/>
            </a:pPr>
            <a:endParaRPr lang="en-US" altLang="en-US" sz="2600" dirty="0" smtClean="0">
              <a:latin typeface="Calibri" pitchFamily="34" charset="0"/>
            </a:endParaRPr>
          </a:p>
          <a:p>
            <a:pPr eaLnBrk="1" hangingPunct="1">
              <a:buClr>
                <a:schemeClr val="tx1"/>
              </a:buClr>
              <a:buFont typeface="Wingdings" pitchFamily="2" charset="2"/>
              <a:buChar char="v"/>
              <a:defRPr/>
            </a:pPr>
            <a:r>
              <a:rPr lang="en-US" altLang="en-US" sz="2600" dirty="0" smtClean="0">
                <a:latin typeface="Calibri" pitchFamily="34" charset="0"/>
              </a:rPr>
              <a:t>Treatments for both can be affected if co-infected.  </a:t>
            </a:r>
          </a:p>
          <a:p>
            <a:pPr marL="0" indent="0" eaLnBrk="1" hangingPunct="1">
              <a:buClr>
                <a:schemeClr val="tx1"/>
              </a:buClr>
              <a:defRPr/>
            </a:pPr>
            <a:endParaRPr lang="en-US" altLang="en-US" sz="2600" dirty="0" smtClean="0">
              <a:latin typeface="Calibri" pitchFamily="34" charset="0"/>
            </a:endParaRPr>
          </a:p>
          <a:p>
            <a:pPr eaLnBrk="1" hangingPunct="1">
              <a:buClr>
                <a:schemeClr val="tx1"/>
              </a:buClr>
              <a:buFont typeface="Wingdings" pitchFamily="2" charset="2"/>
              <a:buChar char="v"/>
              <a:defRPr/>
            </a:pPr>
            <a:r>
              <a:rPr lang="en-US" altLang="en-US" sz="2600" dirty="0" smtClean="0">
                <a:latin typeface="Calibri" pitchFamily="34" charset="0"/>
              </a:rPr>
              <a:t>Some HIV meds may less effective if also w. Hep C.</a:t>
            </a:r>
          </a:p>
          <a:p>
            <a:pPr eaLnBrk="1" hangingPunct="1">
              <a:buClr>
                <a:schemeClr val="tx1"/>
              </a:buClr>
              <a:buFont typeface="Wingdings" pitchFamily="2" charset="2"/>
              <a:buChar char="v"/>
              <a:defRPr/>
            </a:pPr>
            <a:endParaRPr lang="en-US" altLang="en-US" sz="2600" dirty="0" smtClean="0">
              <a:latin typeface="Calibri" pitchFamily="34" charset="0"/>
            </a:endParaRPr>
          </a:p>
          <a:p>
            <a:pPr eaLnBrk="1" hangingPunct="1">
              <a:buFont typeface="Wingdings" pitchFamily="2" charset="2"/>
              <a:buChar char="v"/>
              <a:defRPr/>
            </a:pPr>
            <a:r>
              <a:rPr lang="en-US" altLang="en-US" sz="2600" dirty="0" smtClean="0">
                <a:latin typeface="Calibri" pitchFamily="34" charset="0"/>
              </a:rPr>
              <a:t>Everyone's experience is different. </a:t>
            </a:r>
          </a:p>
          <a:p>
            <a:pPr eaLnBrk="1" hangingPunct="1">
              <a:buFont typeface="Wingdings" pitchFamily="2" charset="2"/>
              <a:buChar char="v"/>
              <a:defRPr/>
            </a:pPr>
            <a:endParaRPr lang="en-US" altLang="en-US" sz="2600" dirty="0" smtClean="0">
              <a:latin typeface="Calibri" pitchFamily="34" charset="0"/>
            </a:endParaRPr>
          </a:p>
          <a:p>
            <a:pPr eaLnBrk="1" hangingPunct="1">
              <a:buFont typeface="Wingdings" pitchFamily="2" charset="2"/>
              <a:buChar char="v"/>
              <a:defRPr/>
            </a:pPr>
            <a:r>
              <a:rPr lang="en-US" altLang="en-US" sz="2600" dirty="0" smtClean="0">
                <a:latin typeface="Calibri" pitchFamily="34" charset="0"/>
              </a:rPr>
              <a:t>It’s important to discuss with your doctor what the options are and what to treat first.</a:t>
            </a:r>
          </a:p>
        </p:txBody>
      </p:sp>
      <p:sp>
        <p:nvSpPr>
          <p:cNvPr id="8" name="Rectangle 1"/>
          <p:cNvSpPr>
            <a:spLocks noChangeArrowheads="1"/>
          </p:cNvSpPr>
          <p:nvPr/>
        </p:nvSpPr>
        <p:spPr bwMode="auto">
          <a:xfrm>
            <a:off x="533400" y="6248400"/>
            <a:ext cx="838200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n-US" sz="1500" i="1" dirty="0">
                <a:latin typeface="+mj-lt"/>
              </a:rPr>
              <a:t>http://www.cdc.gov/hepatitis/Populations/PDFs/HIVandHep-FactSheet.pdf</a:t>
            </a:r>
          </a:p>
        </p:txBody>
      </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title" idx="4294967295"/>
          </p:nvPr>
        </p:nvSpPr>
        <p:spPr>
          <a:xfrm>
            <a:off x="609600" y="609599"/>
            <a:ext cx="8229600" cy="1143002"/>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200" b="1">
                <a:solidFill>
                  <a:srgbClr val="000000"/>
                </a:solidFill>
              </a:defRPr>
            </a:lvl1pPr>
          </a:lstStyle>
          <a:p>
            <a:r>
              <a:t>Drug Trend in the U.S. Opioid Epidemic</a:t>
            </a:r>
          </a:p>
        </p:txBody>
      </p:sp>
      <p:pic>
        <p:nvPicPr>
          <p:cNvPr id="280" name="image.png"/>
          <p:cNvPicPr>
            <a:picLocks noChangeAspect="1"/>
          </p:cNvPicPr>
          <p:nvPr/>
        </p:nvPicPr>
        <p:blipFill>
          <a:blip r:embed="rId3" cstate="print">
            <a:extLst/>
          </a:blip>
          <a:stretch>
            <a:fillRect/>
          </a:stretch>
        </p:blipFill>
        <p:spPr>
          <a:xfrm>
            <a:off x="0" y="1219200"/>
            <a:ext cx="8888413" cy="4956175"/>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p:nvPr/>
        </p:nvSpPr>
        <p:spPr>
          <a:xfrm>
            <a:off x="762000" y="487362"/>
            <a:ext cx="7543800" cy="739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600" b="1">
                <a:latin typeface="+mn-lt"/>
                <a:ea typeface="+mn-ea"/>
                <a:cs typeface="+mn-cs"/>
                <a:sym typeface="Calibri"/>
              </a:defRPr>
            </a:pPr>
            <a:r>
              <a:t>Overdose in the U.S</a:t>
            </a:r>
            <a:r>
              <a:rPr sz="4400"/>
              <a:t>.</a:t>
            </a:r>
          </a:p>
        </p:txBody>
      </p:sp>
      <p:sp>
        <p:nvSpPr>
          <p:cNvPr id="274" name="Shape 274"/>
          <p:cNvSpPr/>
          <p:nvPr/>
        </p:nvSpPr>
        <p:spPr>
          <a:xfrm>
            <a:off x="457200" y="1447799"/>
            <a:ext cx="7848600" cy="4155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nSpc>
                <a:spcPct val="90000"/>
              </a:lnSpc>
              <a:buSzPct val="100000"/>
              <a:buFont typeface="Arial"/>
              <a:buChar char="•"/>
              <a:defRPr sz="2800">
                <a:latin typeface="+mn-lt"/>
                <a:ea typeface="+mn-ea"/>
                <a:cs typeface="+mn-cs"/>
                <a:sym typeface="Calibri"/>
              </a:defRPr>
            </a:pPr>
            <a:r>
              <a:t>Unintentional drug overdose deaths have tripled: 1999 (12,186) </a:t>
            </a:r>
            <a:r>
              <a:rPr>
                <a:latin typeface="Wingdings"/>
                <a:ea typeface="Wingdings"/>
                <a:cs typeface="Wingdings"/>
                <a:sym typeface="Wingdings"/>
              </a:rPr>
              <a:t> </a:t>
            </a:r>
            <a:r>
              <a:t>2013 (43,982)</a:t>
            </a:r>
          </a:p>
          <a:p>
            <a:pPr marL="457200" indent="-457200">
              <a:lnSpc>
                <a:spcPct val="90000"/>
              </a:lnSpc>
              <a:buSzPct val="100000"/>
              <a:buFont typeface="Arial"/>
              <a:buChar char="•"/>
              <a:defRPr sz="2800">
                <a:latin typeface="+mn-lt"/>
                <a:ea typeface="+mn-ea"/>
                <a:cs typeface="+mn-cs"/>
                <a:sym typeface="Calibri"/>
              </a:defRPr>
            </a:pPr>
            <a:endParaRPr/>
          </a:p>
          <a:p>
            <a:pPr marL="457200" indent="-457200">
              <a:lnSpc>
                <a:spcPct val="90000"/>
              </a:lnSpc>
              <a:buSzPct val="100000"/>
              <a:buFont typeface="Arial"/>
              <a:buChar char="•"/>
              <a:defRPr sz="2800">
                <a:latin typeface="+mn-lt"/>
                <a:ea typeface="+mn-ea"/>
                <a:cs typeface="+mn-cs"/>
                <a:sym typeface="Calibri"/>
              </a:defRPr>
            </a:pPr>
            <a:r>
              <a:t>Of 43,982 deaths, 22,767 were related to pharmaceutical overdoses in 2013.</a:t>
            </a:r>
          </a:p>
          <a:p>
            <a:pPr marL="457200" indent="-457200">
              <a:lnSpc>
                <a:spcPct val="90000"/>
              </a:lnSpc>
              <a:buSzPct val="100000"/>
              <a:buFont typeface="Arial"/>
              <a:buChar char="•"/>
              <a:defRPr sz="2800">
                <a:latin typeface="+mn-lt"/>
                <a:ea typeface="+mn-ea"/>
                <a:cs typeface="+mn-cs"/>
                <a:sym typeface="Calibri"/>
              </a:defRPr>
            </a:pPr>
            <a:endParaRPr/>
          </a:p>
          <a:p>
            <a:pPr marL="457200" indent="-457200">
              <a:lnSpc>
                <a:spcPct val="90000"/>
              </a:lnSpc>
              <a:buSzPct val="100000"/>
              <a:buFont typeface="Arial"/>
              <a:buChar char="•"/>
              <a:defRPr sz="2800">
                <a:latin typeface="+mn-lt"/>
                <a:ea typeface="+mn-ea"/>
                <a:cs typeface="+mn-cs"/>
                <a:sym typeface="Calibri"/>
              </a:defRPr>
            </a:pPr>
            <a:r>
              <a:t>71.3% involved opioid analgesics.</a:t>
            </a:r>
          </a:p>
          <a:p>
            <a:pPr marL="457200" indent="-457200">
              <a:lnSpc>
                <a:spcPct val="90000"/>
              </a:lnSpc>
              <a:buSzPct val="100000"/>
              <a:buFont typeface="Arial"/>
              <a:buChar char="•"/>
              <a:defRPr sz="2800">
                <a:latin typeface="+mn-lt"/>
                <a:ea typeface="+mn-ea"/>
                <a:cs typeface="+mn-cs"/>
                <a:sym typeface="Calibri"/>
              </a:defRPr>
            </a:pPr>
            <a:endParaRPr/>
          </a:p>
          <a:p>
            <a:pPr marL="457200" indent="-457200">
              <a:lnSpc>
                <a:spcPct val="90000"/>
              </a:lnSpc>
              <a:buSzPct val="100000"/>
              <a:buFont typeface="Arial"/>
              <a:buChar char="•"/>
              <a:defRPr sz="2800">
                <a:latin typeface="+mn-lt"/>
                <a:ea typeface="+mn-ea"/>
                <a:cs typeface="+mn-cs"/>
                <a:sym typeface="Calibri"/>
              </a:defRPr>
            </a:pPr>
            <a:r>
              <a:t>Drug overdose is now the leading cause of accidental death, now surpassing motor vehicle accidents.</a:t>
            </a:r>
          </a:p>
        </p:txBody>
      </p:sp>
      <p:sp>
        <p:nvSpPr>
          <p:cNvPr id="275" name="Shape 275"/>
          <p:cNvSpPr/>
          <p:nvPr/>
        </p:nvSpPr>
        <p:spPr>
          <a:xfrm>
            <a:off x="3200400" y="5638800"/>
            <a:ext cx="5562600" cy="47120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algn="r">
              <a:lnSpc>
                <a:spcPct val="90000"/>
              </a:lnSpc>
              <a:defRPr sz="1300"/>
            </a:pPr>
            <a:r>
              <a:t>Source: Centers for Disease Control and Prevention; </a:t>
            </a:r>
          </a:p>
          <a:p>
            <a:pPr lvl="1" algn="r">
              <a:lnSpc>
                <a:spcPct val="90000"/>
              </a:lnSpc>
              <a:defRPr sz="1300"/>
            </a:pPr>
            <a:r>
              <a:t>National Vital Statistics System mortality data . (2015)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7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7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274">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2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274">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27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2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idx="4294967295"/>
          </p:nvPr>
        </p:nvSpPr>
        <p:spPr>
          <a:xfrm>
            <a:off x="1143000" y="457200"/>
            <a:ext cx="7086600" cy="884238"/>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t>Overdose Programs in the U.S. </a:t>
            </a:r>
          </a:p>
        </p:txBody>
      </p:sp>
      <p:sp>
        <p:nvSpPr>
          <p:cNvPr id="285" name="Shape 285"/>
          <p:cNvSpPr>
            <a:spLocks noGrp="1"/>
          </p:cNvSpPr>
          <p:nvPr>
            <p:ph type="body" idx="4294967295"/>
          </p:nvPr>
        </p:nvSpPr>
        <p:spPr>
          <a:xfrm>
            <a:off x="762000" y="1335087"/>
            <a:ext cx="7924800" cy="5294313"/>
          </a:xfrm>
          <a:prstGeom prst="rect">
            <a:avLst/>
          </a:prstGeom>
          <a:extLst>
            <a:ext uri="{C572A759-6A51-4108-AA02-DFA0A04FC94B}">
              <ma14:wrappingTextBoxFlag xmlns="" xmlns:ma14="http://schemas.microsoft.com/office/mac/drawingml/2011/main" val="1"/>
            </a:ext>
          </a:extLst>
        </p:spPr>
        <p:txBody>
          <a:bodyPr>
            <a:normAutofit/>
          </a:bodyPr>
          <a:lstStyle/>
          <a:p>
            <a:pPr marL="0" indent="0">
              <a:lnSpc>
                <a:spcPct val="90000"/>
              </a:lnSpc>
              <a:spcBef>
                <a:spcPts val="0"/>
              </a:spcBef>
              <a:buSzTx/>
              <a:buNone/>
              <a:defRPr sz="2600" b="1">
                <a:latin typeface="+mn-lt"/>
                <a:ea typeface="+mn-ea"/>
                <a:cs typeface="+mn-cs"/>
                <a:sym typeface="Calibri"/>
              </a:defRPr>
            </a:pPr>
            <a:r>
              <a:t>1996-2010</a:t>
            </a:r>
            <a:r>
              <a:rPr b="0"/>
              <a:t>: Over 50,000 drug users, their friends, and family, are trained in overdose prevention + response.</a:t>
            </a:r>
          </a:p>
          <a:p>
            <a:pPr marL="0" indent="0">
              <a:lnSpc>
                <a:spcPct val="90000"/>
              </a:lnSpc>
              <a:spcBef>
                <a:spcPts val="0"/>
              </a:spcBef>
              <a:buSzTx/>
              <a:buNone/>
              <a:defRPr sz="2600">
                <a:latin typeface="+mn-lt"/>
                <a:ea typeface="+mn-ea"/>
                <a:cs typeface="+mn-cs"/>
                <a:sym typeface="Calibri"/>
              </a:defRPr>
            </a:pPr>
            <a:endParaRPr b="0"/>
          </a:p>
          <a:p>
            <a:pPr marL="0" indent="0">
              <a:lnSpc>
                <a:spcPct val="90000"/>
              </a:lnSpc>
              <a:spcBef>
                <a:spcPts val="0"/>
              </a:spcBef>
              <a:buSzTx/>
              <a:buNone/>
              <a:defRPr sz="2600" b="1">
                <a:latin typeface="+mn-lt"/>
                <a:ea typeface="+mn-ea"/>
                <a:cs typeface="+mn-cs"/>
                <a:sym typeface="Calibri"/>
              </a:defRPr>
            </a:pPr>
            <a:r>
              <a:t>1996-2010: </a:t>
            </a:r>
            <a:r>
              <a:rPr b="0"/>
              <a:t>Over 10,000 reversals reported.* </a:t>
            </a:r>
          </a:p>
          <a:p>
            <a:pPr marL="0" indent="0">
              <a:lnSpc>
                <a:spcPct val="90000"/>
              </a:lnSpc>
              <a:spcBef>
                <a:spcPts val="0"/>
              </a:spcBef>
              <a:buSzTx/>
              <a:buNone/>
              <a:defRPr sz="2600" i="1">
                <a:latin typeface="+mn-lt"/>
                <a:ea typeface="+mn-ea"/>
                <a:cs typeface="+mn-cs"/>
                <a:sym typeface="Calibri"/>
              </a:defRPr>
            </a:pPr>
            <a:endParaRPr b="0"/>
          </a:p>
          <a:p>
            <a:pPr marL="0" indent="0">
              <a:lnSpc>
                <a:spcPct val="90000"/>
              </a:lnSpc>
              <a:spcBef>
                <a:spcPts val="0"/>
              </a:spcBef>
              <a:buSzTx/>
              <a:buNone/>
              <a:defRPr sz="2600" b="1">
                <a:latin typeface="+mn-lt"/>
                <a:ea typeface="+mn-ea"/>
                <a:cs typeface="+mn-cs"/>
                <a:sym typeface="Calibri"/>
              </a:defRPr>
            </a:pPr>
            <a:r>
              <a:t>2010: </a:t>
            </a:r>
            <a:r>
              <a:rPr b="0"/>
              <a:t>50 programs with 188 sites, in 16 states.</a:t>
            </a:r>
          </a:p>
          <a:p>
            <a:pPr marL="0" indent="0">
              <a:lnSpc>
                <a:spcPct val="90000"/>
              </a:lnSpc>
              <a:spcBef>
                <a:spcPts val="0"/>
              </a:spcBef>
              <a:buSzTx/>
              <a:buNone/>
              <a:defRPr sz="2600" i="1">
                <a:latin typeface="+mn-lt"/>
                <a:ea typeface="+mn-ea"/>
                <a:cs typeface="+mn-cs"/>
                <a:sym typeface="Calibri"/>
              </a:defRPr>
            </a:pPr>
            <a:endParaRPr b="0"/>
          </a:p>
          <a:p>
            <a:pPr marL="0" indent="0">
              <a:lnSpc>
                <a:spcPct val="90000"/>
              </a:lnSpc>
              <a:spcBef>
                <a:spcPts val="0"/>
              </a:spcBef>
              <a:buSzTx/>
              <a:buNone/>
              <a:defRPr sz="2600" b="1">
                <a:latin typeface="+mn-lt"/>
                <a:ea typeface="+mn-ea"/>
                <a:cs typeface="+mn-cs"/>
                <a:sym typeface="Calibri"/>
              </a:defRPr>
            </a:pPr>
            <a:r>
              <a:t>2012: </a:t>
            </a:r>
            <a:r>
              <a:rPr b="0"/>
              <a:t>60 programs with approximately 200 sites in 18 states.</a:t>
            </a:r>
          </a:p>
          <a:p>
            <a:pPr marL="0" indent="0">
              <a:lnSpc>
                <a:spcPct val="90000"/>
              </a:lnSpc>
              <a:spcBef>
                <a:spcPts val="0"/>
              </a:spcBef>
              <a:buSzTx/>
              <a:buNone/>
              <a:defRPr sz="2600" b="1">
                <a:latin typeface="+mn-lt"/>
                <a:ea typeface="+mn-ea"/>
                <a:cs typeface="+mn-cs"/>
                <a:sym typeface="Calibri"/>
              </a:defRPr>
            </a:pPr>
            <a:endParaRPr b="0"/>
          </a:p>
          <a:p>
            <a:pPr marL="0" indent="0">
              <a:lnSpc>
                <a:spcPct val="90000"/>
              </a:lnSpc>
              <a:spcBef>
                <a:spcPts val="0"/>
              </a:spcBef>
              <a:buSzTx/>
              <a:buNone/>
              <a:defRPr sz="2600" b="1">
                <a:latin typeface="+mn-lt"/>
                <a:ea typeface="+mn-ea"/>
                <a:cs typeface="+mn-cs"/>
                <a:sym typeface="Calibri"/>
              </a:defRPr>
            </a:pPr>
            <a:r>
              <a:t>2014: More than triple the number of programs and sites, in 31 states**</a:t>
            </a:r>
          </a:p>
          <a:p>
            <a:pPr marL="0" indent="0" algn="r">
              <a:lnSpc>
                <a:spcPct val="80000"/>
              </a:lnSpc>
              <a:buSzTx/>
              <a:buNone/>
              <a:defRPr sz="1000" i="1">
                <a:latin typeface="Arial"/>
                <a:ea typeface="Arial"/>
                <a:cs typeface="Arial"/>
                <a:sym typeface="Arial"/>
              </a:defRPr>
            </a:pPr>
            <a:r>
              <a:t>*</a:t>
            </a:r>
            <a:r>
              <a:rPr u="sng">
                <a:solidFill>
                  <a:srgbClr val="9454C3"/>
                </a:solidFill>
                <a:uFill>
                  <a:solidFill>
                    <a:srgbClr val="9454C3"/>
                  </a:solidFill>
                </a:uFill>
                <a:hlinkClick r:id="rId2"/>
              </a:rPr>
              <a:t>http://www.cdc.gov/mmwr/pdf/wk/mm6106.pdf</a:t>
            </a:r>
          </a:p>
          <a:p>
            <a:pPr marL="0" indent="0" algn="r">
              <a:lnSpc>
                <a:spcPct val="80000"/>
              </a:lnSpc>
              <a:buSzTx/>
              <a:buNone/>
              <a:defRPr sz="1000" i="1">
                <a:latin typeface="Arial"/>
                <a:ea typeface="Arial"/>
                <a:cs typeface="Arial"/>
                <a:sym typeface="Arial"/>
              </a:defRPr>
            </a:pPr>
            <a:r>
              <a:t>**unpublished results of 2013 and 2014 U.S. naloxone programs survey, completed by the Harm Reduction Coalition</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533400" y="609600"/>
            <a:ext cx="8001000" cy="1158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a:latin typeface="+mn-lt"/>
                <a:ea typeface="+mn-ea"/>
                <a:cs typeface="+mn-cs"/>
                <a:sym typeface="Calibri"/>
              </a:defRPr>
            </a:lvl1pPr>
          </a:lstStyle>
          <a:p>
            <a:r>
              <a:t>HIV Harm Reduction Navigator Training </a:t>
            </a:r>
          </a:p>
        </p:txBody>
      </p:sp>
      <p:sp>
        <p:nvSpPr>
          <p:cNvPr id="210" name="Shape 210"/>
          <p:cNvSpPr/>
          <p:nvPr/>
        </p:nvSpPr>
        <p:spPr>
          <a:xfrm>
            <a:off x="228599" y="1295400"/>
            <a:ext cx="8763002" cy="48320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5750" indent="-285750">
              <a:buSzPct val="100000"/>
              <a:buFont typeface="Arial"/>
              <a:buChar char="•"/>
              <a:defRPr sz="2800"/>
            </a:pPr>
            <a:r>
              <a:rPr lang="en-US" dirty="0">
                <a:latin typeface="+mn-lt"/>
              </a:rPr>
              <a:t>Commissioned by NYC DOH</a:t>
            </a:r>
            <a:r>
              <a:rPr lang="en-US" b="1" dirty="0">
                <a:latin typeface="+mn-lt"/>
              </a:rPr>
              <a:t> National </a:t>
            </a:r>
            <a:r>
              <a:rPr lang="en-US" dirty="0">
                <a:latin typeface="+mn-lt"/>
              </a:rPr>
              <a:t>Capacity Building Program for Health Departments and CBOs who have outreach staff and peers providing prevention services for people who use drugs.</a:t>
            </a:r>
          </a:p>
          <a:p>
            <a:pPr marL="285750" indent="-285750">
              <a:buSzPct val="100000"/>
              <a:buFont typeface="Arial"/>
              <a:buChar char="•"/>
              <a:defRPr sz="2800"/>
            </a:pPr>
            <a:r>
              <a:rPr lang="en-US" dirty="0">
                <a:latin typeface="+mn-lt"/>
              </a:rPr>
              <a:t>Particular focus on PWID and health care issues.</a:t>
            </a:r>
          </a:p>
          <a:p>
            <a:pPr marL="285750" indent="-285750">
              <a:buSzPct val="100000"/>
              <a:buFont typeface="Arial"/>
              <a:buChar char="•"/>
              <a:defRPr sz="2800"/>
            </a:pPr>
            <a:r>
              <a:rPr lang="en-US" dirty="0">
                <a:latin typeface="+mn-lt"/>
              </a:rPr>
              <a:t>Materials are drawn from HRC’s long experience and other Harm Reduction program peer training programs. </a:t>
            </a:r>
            <a:endParaRPr lang="en-US" dirty="0" smtClean="0">
              <a:latin typeface="+mn-lt"/>
            </a:endParaRPr>
          </a:p>
          <a:p>
            <a:pPr>
              <a:buSzPct val="100000"/>
              <a:defRPr sz="2800"/>
            </a:pPr>
            <a:endParaRPr dirty="0"/>
          </a:p>
          <a:p>
            <a:pPr marL="285750" indent="-285750" algn="ctr">
              <a:defRPr sz="2800" b="1" i="1"/>
            </a:pPr>
            <a:r>
              <a:rPr dirty="0"/>
              <a:t>   </a:t>
            </a:r>
            <a:r>
              <a:rPr lang="en-US" dirty="0">
                <a:latin typeface="+mn-lt"/>
              </a:rPr>
              <a:t>You are experts in the field no matter how long you have been doing outreach. Everyone brings relevant experiences &amp; perspectives to this work.</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OBIT-PURCHASE-articleInline.jpeg" descr="OBIT-PURCHASE-articleInline"/>
          <p:cNvPicPr>
            <a:picLocks noChangeAspect="1"/>
          </p:cNvPicPr>
          <p:nvPr/>
        </p:nvPicPr>
        <p:blipFill>
          <a:blip r:embed="rId3" cstate="print">
            <a:extLst/>
          </a:blip>
          <a:stretch>
            <a:fillRect/>
          </a:stretch>
        </p:blipFill>
        <p:spPr>
          <a:xfrm>
            <a:off x="4610100" y="1099762"/>
            <a:ext cx="4000500" cy="5569325"/>
          </a:xfrm>
          <a:prstGeom prst="rect">
            <a:avLst/>
          </a:prstGeom>
          <a:ln w="12700">
            <a:miter lim="400000"/>
          </a:ln>
        </p:spPr>
      </p:pic>
      <p:sp>
        <p:nvSpPr>
          <p:cNvPr id="244" name="Shape 244"/>
          <p:cNvSpPr/>
          <p:nvPr/>
        </p:nvSpPr>
        <p:spPr>
          <a:xfrm>
            <a:off x="533400" y="2970586"/>
            <a:ext cx="3581400" cy="236341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pPr>
            <a:r>
              <a:rPr dirty="0"/>
              <a:t>“How does this work?” </a:t>
            </a:r>
          </a:p>
          <a:p>
            <a:pPr>
              <a:defRPr sz="2600"/>
            </a:pPr>
            <a:endParaRPr dirty="0"/>
          </a:p>
          <a:p>
            <a:pPr>
              <a:defRPr sz="2600"/>
            </a:pPr>
            <a:r>
              <a:rPr dirty="0"/>
              <a:t>“You give me an old one, I give you a sterile one, and it keeps your butt alive” </a:t>
            </a:r>
          </a:p>
        </p:txBody>
      </p:sp>
      <p:sp>
        <p:nvSpPr>
          <p:cNvPr id="245" name="Shape 245"/>
          <p:cNvSpPr/>
          <p:nvPr/>
        </p:nvSpPr>
        <p:spPr>
          <a:xfrm rot="16200000">
            <a:off x="6144308" y="3685491"/>
            <a:ext cx="5129214" cy="6062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600"/>
              </a:spcBef>
              <a:defRPr sz="900">
                <a:latin typeface="Tahoma"/>
                <a:ea typeface="Tahoma"/>
                <a:cs typeface="Tahoma"/>
                <a:sym typeface="Tahoma"/>
              </a:defRPr>
            </a:pPr>
            <a:r>
              <a:t>Doug Wilson</a:t>
            </a:r>
          </a:p>
          <a:p>
            <a:pPr>
              <a:defRPr sz="1100"/>
            </a:pPr>
            <a:r>
              <a:t>Dave Purchase handing out syringes on his own in Tacoma, Wash., in the late 1980s.                                                         </a:t>
            </a:r>
            <a:r>
              <a:rPr i="1"/>
              <a:t>New York Times, </a:t>
            </a:r>
            <a:r>
              <a:t>January 27, 2013</a:t>
            </a:r>
          </a:p>
        </p:txBody>
      </p:sp>
      <p:sp>
        <p:nvSpPr>
          <p:cNvPr id="247" name="Shape 247"/>
          <p:cNvSpPr/>
          <p:nvPr/>
        </p:nvSpPr>
        <p:spPr>
          <a:xfrm>
            <a:off x="381000" y="1327428"/>
            <a:ext cx="3962400" cy="141577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300" b="1" i="1">
                <a:solidFill>
                  <a:srgbClr val="009900"/>
                </a:solidFill>
                <a:latin typeface="+mn-lt"/>
                <a:ea typeface="+mn-ea"/>
                <a:cs typeface="+mn-cs"/>
                <a:sym typeface="Calibri"/>
              </a:defRPr>
            </a:lvl1pPr>
          </a:lstStyle>
          <a:p>
            <a:r>
              <a:rPr dirty="0"/>
              <a:t>Our Roots in Harm Reduction!</a:t>
            </a:r>
          </a:p>
        </p:txBody>
      </p:sp>
      <p:sp>
        <p:nvSpPr>
          <p:cNvPr id="7" name="Shape 308"/>
          <p:cNvSpPr txBox="1">
            <a:spLocks/>
          </p:cNvSpPr>
          <p:nvPr/>
        </p:nvSpPr>
        <p:spPr>
          <a:xfrm>
            <a:off x="457200" y="152400"/>
            <a:ext cx="8153400" cy="9906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ln>
                  <a:noFill/>
                </a:ln>
                <a:solidFill>
                  <a:srgbClr val="242852"/>
                </a:solidFill>
                <a:uFillTx/>
                <a:latin typeface="+mn-lt"/>
                <a:ea typeface="+mn-ea"/>
                <a:cs typeface="+mn-cs"/>
                <a:sym typeface="Calibri"/>
              </a:defRPr>
            </a:lvl9pPr>
          </a:lstStyle>
          <a:p>
            <a:pPr algn="ctr" hangingPunct="1">
              <a:lnSpc>
                <a:spcPct val="130000"/>
              </a:lnSpc>
              <a:defRPr b="1">
                <a:solidFill>
                  <a:srgbClr val="000000"/>
                </a:solidFill>
              </a:defRPr>
            </a:pPr>
            <a:r>
              <a:rPr lang="en-US" sz="3600" b="1" dirty="0" smtClean="0">
                <a:solidFill>
                  <a:srgbClr val="000000"/>
                </a:solidFill>
              </a:rPr>
              <a:t>Syringe Access</a:t>
            </a:r>
            <a:endParaRPr lang="en-US" sz="36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p:fade thruBlk="1"/>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title" idx="4294967295"/>
          </p:nvPr>
        </p:nvSpPr>
        <p:spPr>
          <a:xfrm>
            <a:off x="609600" y="609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defTabSz="877823">
              <a:defRPr sz="3455" b="1">
                <a:solidFill>
                  <a:srgbClr val="000000"/>
                </a:solidFill>
              </a:defRPr>
            </a:lvl1pPr>
          </a:lstStyle>
          <a:p>
            <a:r>
              <a:t>Meeting Needs of PWID: Considerations</a:t>
            </a:r>
          </a:p>
        </p:txBody>
      </p:sp>
      <p:sp>
        <p:nvSpPr>
          <p:cNvPr id="311" name="Shape 311"/>
          <p:cNvSpPr>
            <a:spLocks noGrp="1"/>
          </p:cNvSpPr>
          <p:nvPr>
            <p:ph type="body" idx="4294967295"/>
          </p:nvPr>
        </p:nvSpPr>
        <p:spPr>
          <a:xfrm>
            <a:off x="609600" y="1600200"/>
            <a:ext cx="8229600" cy="4495800"/>
          </a:xfrm>
          <a:prstGeom prst="rect">
            <a:avLst/>
          </a:prstGeom>
          <a:extLst>
            <a:ext uri="{C572A759-6A51-4108-AA02-DFA0A04FC94B}">
              <ma14:wrappingTextBoxFlag xmlns="" xmlns:ma14="http://schemas.microsoft.com/office/mac/drawingml/2011/main" val="1"/>
            </a:ext>
          </a:extLst>
        </p:spPr>
        <p:txBody>
          <a:bodyPr>
            <a:normAutofit/>
          </a:bodyPr>
          <a:lstStyle/>
          <a:p>
            <a:pPr>
              <a:lnSpc>
                <a:spcPct val="120000"/>
              </a:lnSpc>
              <a:spcBef>
                <a:spcPts val="0"/>
              </a:spcBef>
              <a:buClr>
                <a:srgbClr val="000000"/>
              </a:buClr>
              <a:buFont typeface="Arial"/>
              <a:buChar char="•"/>
              <a:defRPr sz="2800">
                <a:latin typeface="+mn-lt"/>
                <a:ea typeface="+mn-ea"/>
                <a:cs typeface="+mn-cs"/>
                <a:sym typeface="Calibri"/>
              </a:defRPr>
            </a:pPr>
            <a:r>
              <a:t>Higher prevalence of mental health issues</a:t>
            </a:r>
          </a:p>
          <a:p>
            <a:pPr>
              <a:lnSpc>
                <a:spcPct val="120000"/>
              </a:lnSpc>
              <a:spcBef>
                <a:spcPts val="0"/>
              </a:spcBef>
              <a:buClr>
                <a:srgbClr val="000000"/>
              </a:buClr>
              <a:buFont typeface="Arial"/>
              <a:buChar char="•"/>
              <a:defRPr sz="2800">
                <a:latin typeface="+mn-lt"/>
                <a:ea typeface="+mn-ea"/>
                <a:cs typeface="+mn-cs"/>
                <a:sym typeface="Calibri"/>
              </a:defRPr>
            </a:pPr>
            <a:r>
              <a:t>Higher prevalence of trauma</a:t>
            </a:r>
          </a:p>
          <a:p>
            <a:pPr>
              <a:lnSpc>
                <a:spcPct val="120000"/>
              </a:lnSpc>
              <a:spcBef>
                <a:spcPts val="0"/>
              </a:spcBef>
              <a:buClr>
                <a:srgbClr val="000000"/>
              </a:buClr>
              <a:buFont typeface="Arial"/>
              <a:buChar char="•"/>
              <a:defRPr sz="2800">
                <a:latin typeface="+mn-lt"/>
                <a:ea typeface="+mn-ea"/>
                <a:cs typeface="+mn-cs"/>
                <a:sym typeface="Calibri"/>
              </a:defRPr>
            </a:pPr>
            <a:r>
              <a:t>Poor social supports</a:t>
            </a:r>
          </a:p>
          <a:p>
            <a:pPr>
              <a:lnSpc>
                <a:spcPct val="120000"/>
              </a:lnSpc>
              <a:spcBef>
                <a:spcPts val="0"/>
              </a:spcBef>
              <a:buClr>
                <a:srgbClr val="000000"/>
              </a:buClr>
              <a:buFont typeface="Arial"/>
              <a:buChar char="•"/>
              <a:defRPr sz="2800">
                <a:latin typeface="+mn-lt"/>
                <a:ea typeface="+mn-ea"/>
                <a:cs typeface="+mn-cs"/>
                <a:sym typeface="Calibri"/>
              </a:defRPr>
            </a:pPr>
            <a:r>
              <a:t>Higher level of homelessness</a:t>
            </a:r>
          </a:p>
          <a:p>
            <a:pPr>
              <a:lnSpc>
                <a:spcPct val="120000"/>
              </a:lnSpc>
              <a:spcBef>
                <a:spcPts val="0"/>
              </a:spcBef>
              <a:buClr>
                <a:srgbClr val="000000"/>
              </a:buClr>
              <a:buFont typeface="Arial"/>
              <a:buChar char="•"/>
              <a:defRPr sz="2800">
                <a:latin typeface="+mn-lt"/>
                <a:ea typeface="+mn-ea"/>
                <a:cs typeface="+mn-cs"/>
                <a:sym typeface="Calibri"/>
              </a:defRPr>
            </a:pPr>
            <a:r>
              <a:t>Higher levels of incarceration &amp; recidivism</a:t>
            </a:r>
          </a:p>
          <a:p>
            <a:pPr>
              <a:lnSpc>
                <a:spcPct val="120000"/>
              </a:lnSpc>
              <a:spcBef>
                <a:spcPts val="0"/>
              </a:spcBef>
              <a:buClr>
                <a:srgbClr val="000000"/>
              </a:buClr>
              <a:buFont typeface="Arial"/>
              <a:buChar char="•"/>
              <a:defRPr sz="2800">
                <a:latin typeface="+mn-lt"/>
                <a:ea typeface="+mn-ea"/>
                <a:cs typeface="+mn-cs"/>
                <a:sym typeface="Calibri"/>
              </a:defRPr>
            </a:pPr>
            <a:r>
              <a:t>Poor relationship with &amp; access to healthcare system</a:t>
            </a:r>
          </a:p>
          <a:p>
            <a:pPr>
              <a:lnSpc>
                <a:spcPct val="120000"/>
              </a:lnSpc>
              <a:spcBef>
                <a:spcPts val="0"/>
              </a:spcBef>
              <a:buClr>
                <a:srgbClr val="000000"/>
              </a:buClr>
              <a:buFont typeface="Arial"/>
              <a:buChar char="•"/>
              <a:defRPr sz="2800">
                <a:latin typeface="+mn-lt"/>
                <a:ea typeface="+mn-ea"/>
                <a:cs typeface="+mn-cs"/>
                <a:sym typeface="Calibri"/>
              </a:defRPr>
            </a:pPr>
            <a:r>
              <a:t>Higher prevalence of other health issues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3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idx="4294967295"/>
          </p:nvPr>
        </p:nvSpPr>
        <p:spPr>
          <a:xfrm>
            <a:off x="685800" y="228600"/>
            <a:ext cx="7772400" cy="66040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2800" b="1">
                <a:solidFill>
                  <a:srgbClr val="000000"/>
                </a:solidFill>
              </a:defRPr>
            </a:lvl1pPr>
          </a:lstStyle>
          <a:p>
            <a:r>
              <a:t>Drug User Health &amp; HIV Prevention Issues </a:t>
            </a:r>
          </a:p>
        </p:txBody>
      </p:sp>
      <p:grpSp>
        <p:nvGrpSpPr>
          <p:cNvPr id="306" name="Group 306"/>
          <p:cNvGrpSpPr/>
          <p:nvPr/>
        </p:nvGrpSpPr>
        <p:grpSpPr>
          <a:xfrm>
            <a:off x="228599" y="1157287"/>
            <a:ext cx="8682039" cy="5167314"/>
            <a:chOff x="0" y="0"/>
            <a:chExt cx="8682037" cy="5167312"/>
          </a:xfrm>
        </p:grpSpPr>
        <p:grpSp>
          <p:nvGrpSpPr>
            <p:cNvPr id="290" name="Group 290"/>
            <p:cNvGrpSpPr/>
            <p:nvPr/>
          </p:nvGrpSpPr>
          <p:grpSpPr>
            <a:xfrm>
              <a:off x="-1" y="34512"/>
              <a:ext cx="2646365" cy="786639"/>
              <a:chOff x="0" y="0"/>
              <a:chExt cx="2646363" cy="786637"/>
            </a:xfrm>
          </p:grpSpPr>
          <p:sp>
            <p:nvSpPr>
              <p:cNvPr id="288" name="Shape 288"/>
              <p:cNvSpPr/>
              <p:nvPr/>
            </p:nvSpPr>
            <p:spPr>
              <a:xfrm>
                <a:off x="0" y="413"/>
                <a:ext cx="2646364" cy="785812"/>
              </a:xfrm>
              <a:prstGeom prst="rect">
                <a:avLst/>
              </a:prstGeom>
              <a:solidFill>
                <a:srgbClr val="7F8FA9"/>
              </a:solidFill>
              <a:ln w="19050" cap="flat">
                <a:solidFill>
                  <a:srgbClr val="7F8FA9"/>
                </a:solidFill>
                <a:prstDash val="solid"/>
                <a:round/>
              </a:ln>
              <a:effectLst/>
            </p:spPr>
            <p:txBody>
              <a:bodyPr wrap="square" lIns="45719" tIns="45719" rIns="45719" bIns="45719" numCol="1" anchor="ctr">
                <a:noAutofit/>
              </a:bodyPr>
              <a:lstStyle/>
              <a:p>
                <a:pPr algn="ctr" defTabSz="844550">
                  <a:lnSpc>
                    <a:spcPct val="90000"/>
                  </a:lnSpc>
                  <a:spcBef>
                    <a:spcPts val="700"/>
                  </a:spcBef>
                  <a:defRPr sz="1900" b="1">
                    <a:solidFill>
                      <a:srgbClr val="FFFFFF"/>
                    </a:solidFill>
                    <a:latin typeface="+mn-lt"/>
                    <a:ea typeface="+mn-ea"/>
                    <a:cs typeface="+mn-cs"/>
                    <a:sym typeface="Calibri"/>
                  </a:defRPr>
                </a:pPr>
                <a:endParaRPr/>
              </a:p>
            </p:txBody>
          </p:sp>
          <p:sp>
            <p:nvSpPr>
              <p:cNvPr id="289" name="Shape 289"/>
              <p:cNvSpPr/>
              <p:nvPr/>
            </p:nvSpPr>
            <p:spPr>
              <a:xfrm>
                <a:off x="0" y="0"/>
                <a:ext cx="2646364" cy="7866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7215" tIns="77215" rIns="77215" bIns="77215" numCol="1" anchor="ctr">
                <a:spAutoFit/>
              </a:bodyPr>
              <a:lstStyle/>
              <a:p>
                <a:pPr algn="ctr" defTabSz="844550">
                  <a:lnSpc>
                    <a:spcPct val="90000"/>
                  </a:lnSpc>
                  <a:spcBef>
                    <a:spcPts val="700"/>
                  </a:spcBef>
                  <a:defRPr sz="1900" b="1">
                    <a:solidFill>
                      <a:srgbClr val="FFFFFF"/>
                    </a:solidFill>
                    <a:latin typeface="+mn-lt"/>
                    <a:ea typeface="+mn-ea"/>
                    <a:cs typeface="+mn-cs"/>
                    <a:sym typeface="Calibri"/>
                  </a:defRPr>
                </a:pPr>
                <a:r>
                  <a:t>HIV/Hep C</a:t>
                </a:r>
              </a:p>
              <a:p>
                <a:pPr algn="ctr" defTabSz="844550">
                  <a:lnSpc>
                    <a:spcPct val="90000"/>
                  </a:lnSpc>
                  <a:spcBef>
                    <a:spcPts val="700"/>
                  </a:spcBef>
                  <a:defRPr sz="1900" b="1">
                    <a:solidFill>
                      <a:srgbClr val="FFFFFF"/>
                    </a:solidFill>
                    <a:latin typeface="+mn-lt"/>
                    <a:ea typeface="+mn-ea"/>
                    <a:cs typeface="+mn-cs"/>
                    <a:sym typeface="Calibri"/>
                  </a:defRPr>
                </a:pPr>
                <a:r>
                  <a:t>Co-infection</a:t>
                </a:r>
              </a:p>
            </p:txBody>
          </p:sp>
        </p:grpSp>
        <p:grpSp>
          <p:nvGrpSpPr>
            <p:cNvPr id="293" name="Group 293"/>
            <p:cNvGrpSpPr/>
            <p:nvPr/>
          </p:nvGrpSpPr>
          <p:grpSpPr>
            <a:xfrm>
              <a:off x="-1" y="787400"/>
              <a:ext cx="2646365" cy="4379913"/>
              <a:chOff x="0" y="0"/>
              <a:chExt cx="2646363" cy="4379912"/>
            </a:xfrm>
          </p:grpSpPr>
          <p:sp>
            <p:nvSpPr>
              <p:cNvPr id="291" name="Shape 291"/>
              <p:cNvSpPr/>
              <p:nvPr/>
            </p:nvSpPr>
            <p:spPr>
              <a:xfrm>
                <a:off x="0" y="0"/>
                <a:ext cx="2646364" cy="4379913"/>
              </a:xfrm>
              <a:prstGeom prst="rect">
                <a:avLst/>
              </a:prstGeom>
              <a:solidFill>
                <a:srgbClr val="D8DBE2">
                  <a:alpha val="90194"/>
                </a:srgbClr>
              </a:solidFill>
              <a:ln w="19050" cap="flat">
                <a:solidFill>
                  <a:srgbClr val="D8DBE2">
                    <a:alpha val="90194"/>
                  </a:srgbClr>
                </a:solidFill>
                <a:prstDash val="solid"/>
                <a:round/>
              </a:ln>
              <a:effectLst/>
            </p:spPr>
            <p:txBody>
              <a:bodyPr wrap="square" lIns="45719" tIns="45719" rIns="45719" bIns="45719" numCol="1" anchor="t">
                <a:noAutofit/>
              </a:bodyPr>
              <a:lstStyle/>
              <a:p>
                <a:pPr defTabSz="800100">
                  <a:lnSpc>
                    <a:spcPct val="90000"/>
                  </a:lnSpc>
                  <a:spcBef>
                    <a:spcPts val="300"/>
                  </a:spcBef>
                  <a:defRPr sz="1800">
                    <a:latin typeface="+mn-lt"/>
                    <a:ea typeface="+mn-ea"/>
                    <a:cs typeface="+mn-cs"/>
                    <a:sym typeface="Calibri"/>
                  </a:defRPr>
                </a:pPr>
                <a:endParaRPr/>
              </a:p>
            </p:txBody>
          </p:sp>
          <p:sp>
            <p:nvSpPr>
              <p:cNvPr id="292" name="Shape 292"/>
              <p:cNvSpPr/>
              <p:nvPr/>
            </p:nvSpPr>
            <p:spPr>
              <a:xfrm>
                <a:off x="0" y="0"/>
                <a:ext cx="2646364" cy="43654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6011" tIns="96011" rIns="96011" bIns="96011" numCol="1" anchor="t">
                <a:spAutoFit/>
              </a:bodyPr>
              <a:lstStyle/>
              <a:p>
                <a:pPr marL="171450" lvl="1" indent="-171450" defTabSz="800100">
                  <a:lnSpc>
                    <a:spcPct val="90000"/>
                  </a:lnSpc>
                  <a:spcBef>
                    <a:spcPts val="300"/>
                  </a:spcBef>
                  <a:buSzPct val="100000"/>
                  <a:buChar char="•"/>
                  <a:defRPr sz="1800">
                    <a:latin typeface="+mn-lt"/>
                    <a:ea typeface="+mn-ea"/>
                    <a:cs typeface="+mn-cs"/>
                    <a:sym typeface="Calibri"/>
                  </a:defRPr>
                </a:pPr>
                <a:r>
                  <a:t>25-30% of HIV+ people are co-infected with Hep C.</a:t>
                </a:r>
              </a:p>
              <a:p>
                <a:pPr marL="171450" lvl="1" indent="-171450" defTabSz="800100">
                  <a:lnSpc>
                    <a:spcPct val="90000"/>
                  </a:lnSpc>
                  <a:spcBef>
                    <a:spcPts val="300"/>
                  </a:spcBef>
                  <a:defRPr sz="800">
                    <a:latin typeface="+mn-lt"/>
                    <a:ea typeface="+mn-ea"/>
                    <a:cs typeface="+mn-cs"/>
                    <a:sym typeface="Calibri"/>
                  </a:defRPr>
                </a:pPr>
                <a:endParaRPr/>
              </a:p>
              <a:p>
                <a:pPr marL="171450" lvl="1" indent="-171450" defTabSz="800100">
                  <a:lnSpc>
                    <a:spcPct val="90000"/>
                  </a:lnSpc>
                  <a:spcBef>
                    <a:spcPts val="300"/>
                  </a:spcBef>
                  <a:buSzPct val="100000"/>
                  <a:buChar char="•"/>
                  <a:defRPr sz="1800">
                    <a:latin typeface="+mn-lt"/>
                    <a:ea typeface="+mn-ea"/>
                    <a:cs typeface="+mn-cs"/>
                    <a:sym typeface="Calibri"/>
                  </a:defRPr>
                </a:pPr>
                <a:r>
                  <a:t>Hep C is the leading cause of death for people with HIV.</a:t>
                </a:r>
              </a:p>
              <a:p>
                <a:pPr marL="171450" lvl="1" indent="-171450" defTabSz="800100">
                  <a:lnSpc>
                    <a:spcPct val="90000"/>
                  </a:lnSpc>
                  <a:spcBef>
                    <a:spcPts val="300"/>
                  </a:spcBef>
                  <a:defRPr sz="800">
                    <a:latin typeface="+mn-lt"/>
                    <a:ea typeface="+mn-ea"/>
                    <a:cs typeface="+mn-cs"/>
                    <a:sym typeface="Calibri"/>
                  </a:defRPr>
                </a:pPr>
                <a:endParaRPr/>
              </a:p>
              <a:p>
                <a:pPr marL="171450" lvl="1" indent="-171450" defTabSz="800100">
                  <a:lnSpc>
                    <a:spcPct val="90000"/>
                  </a:lnSpc>
                  <a:spcBef>
                    <a:spcPts val="300"/>
                  </a:spcBef>
                  <a:buSzPct val="100000"/>
                  <a:buChar char="•"/>
                  <a:defRPr sz="1800">
                    <a:latin typeface="+mn-lt"/>
                    <a:ea typeface="+mn-ea"/>
                    <a:cs typeface="+mn-cs"/>
                    <a:sym typeface="Calibri"/>
                  </a:defRPr>
                </a:pPr>
                <a:r>
                  <a:t>Hep C infection can impact HIV treatment.</a:t>
                </a:r>
              </a:p>
              <a:p>
                <a:pPr marL="171450" lvl="1" indent="-171450" defTabSz="800100">
                  <a:lnSpc>
                    <a:spcPct val="90000"/>
                  </a:lnSpc>
                  <a:spcBef>
                    <a:spcPts val="300"/>
                  </a:spcBef>
                  <a:defRPr sz="800">
                    <a:latin typeface="+mn-lt"/>
                    <a:ea typeface="+mn-ea"/>
                    <a:cs typeface="+mn-cs"/>
                    <a:sym typeface="Calibri"/>
                  </a:defRPr>
                </a:pPr>
                <a:endParaRPr/>
              </a:p>
              <a:p>
                <a:pPr marL="171450" lvl="1" indent="-171450" defTabSz="800100">
                  <a:lnSpc>
                    <a:spcPct val="90000"/>
                  </a:lnSpc>
                  <a:spcBef>
                    <a:spcPts val="300"/>
                  </a:spcBef>
                  <a:buSzPct val="100000"/>
                  <a:buChar char="•"/>
                  <a:defRPr sz="1800">
                    <a:latin typeface="+mn-lt"/>
                    <a:ea typeface="+mn-ea"/>
                    <a:cs typeface="+mn-cs"/>
                    <a:sym typeface="Calibri"/>
                  </a:defRPr>
                </a:pPr>
                <a:r>
                  <a:t>Sexual transmission of Hep C more likely for HIV+ persons.</a:t>
                </a:r>
              </a:p>
              <a:p>
                <a:pPr marL="171450" lvl="1" indent="-171450" defTabSz="800100">
                  <a:lnSpc>
                    <a:spcPct val="90000"/>
                  </a:lnSpc>
                  <a:spcBef>
                    <a:spcPts val="300"/>
                  </a:spcBef>
                  <a:defRPr sz="800">
                    <a:latin typeface="+mn-lt"/>
                    <a:ea typeface="+mn-ea"/>
                    <a:cs typeface="+mn-cs"/>
                    <a:sym typeface="Calibri"/>
                  </a:defRPr>
                </a:pPr>
                <a:endParaRPr/>
              </a:p>
              <a:p>
                <a:pPr marL="171450" lvl="1" indent="-171450" defTabSz="800100">
                  <a:lnSpc>
                    <a:spcPct val="90000"/>
                  </a:lnSpc>
                  <a:spcBef>
                    <a:spcPts val="300"/>
                  </a:spcBef>
                  <a:buSzPct val="100000"/>
                  <a:buChar char="•"/>
                  <a:defRPr sz="1800">
                    <a:latin typeface="+mn-lt"/>
                    <a:ea typeface="+mn-ea"/>
                    <a:cs typeface="+mn-cs"/>
                    <a:sym typeface="Calibri"/>
                  </a:defRPr>
                </a:pPr>
                <a:r>
                  <a:t>40-90% of PWIDs have Hep C.</a:t>
                </a:r>
              </a:p>
            </p:txBody>
          </p:sp>
        </p:grpSp>
        <p:grpSp>
          <p:nvGrpSpPr>
            <p:cNvPr id="296" name="Group 296"/>
            <p:cNvGrpSpPr/>
            <p:nvPr/>
          </p:nvGrpSpPr>
          <p:grpSpPr>
            <a:xfrm>
              <a:off x="3017837" y="-1"/>
              <a:ext cx="2646363" cy="787402"/>
              <a:chOff x="0" y="0"/>
              <a:chExt cx="2646362" cy="787400"/>
            </a:xfrm>
          </p:grpSpPr>
          <p:sp>
            <p:nvSpPr>
              <p:cNvPr id="294" name="Shape 294"/>
              <p:cNvSpPr/>
              <p:nvPr/>
            </p:nvSpPr>
            <p:spPr>
              <a:xfrm>
                <a:off x="0" y="-1"/>
                <a:ext cx="2646363" cy="787402"/>
              </a:xfrm>
              <a:prstGeom prst="rect">
                <a:avLst/>
              </a:prstGeom>
              <a:solidFill>
                <a:srgbClr val="9D8498"/>
              </a:solidFill>
              <a:ln w="19050" cap="flat">
                <a:solidFill>
                  <a:srgbClr val="9D8498"/>
                </a:solidFill>
                <a:prstDash val="solid"/>
                <a:round/>
              </a:ln>
              <a:effectLst/>
            </p:spPr>
            <p:txBody>
              <a:bodyPr wrap="square" lIns="45719" tIns="45719" rIns="45719" bIns="45719" numCol="1" anchor="ctr">
                <a:noAutofit/>
              </a:bodyPr>
              <a:lstStyle/>
              <a:p>
                <a:pPr algn="ctr" defTabSz="844550">
                  <a:lnSpc>
                    <a:spcPct val="90000"/>
                  </a:lnSpc>
                  <a:spcBef>
                    <a:spcPts val="700"/>
                  </a:spcBef>
                  <a:defRPr sz="1900" b="1">
                    <a:solidFill>
                      <a:srgbClr val="FFFFFF"/>
                    </a:solidFill>
                    <a:latin typeface="+mn-lt"/>
                    <a:ea typeface="+mn-ea"/>
                    <a:cs typeface="+mn-cs"/>
                    <a:sym typeface="Calibri"/>
                  </a:defRPr>
                </a:pPr>
                <a:endParaRPr/>
              </a:p>
            </p:txBody>
          </p:sp>
          <p:sp>
            <p:nvSpPr>
              <p:cNvPr id="295" name="Shape 295"/>
              <p:cNvSpPr/>
              <p:nvPr/>
            </p:nvSpPr>
            <p:spPr>
              <a:xfrm>
                <a:off x="0" y="176784"/>
                <a:ext cx="2646363" cy="4338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7215" tIns="77215" rIns="77215" bIns="77215" numCol="1" anchor="ctr">
                <a:spAutoFit/>
              </a:bodyPr>
              <a:lstStyle>
                <a:lvl1pPr algn="ctr" defTabSz="844550">
                  <a:lnSpc>
                    <a:spcPct val="90000"/>
                  </a:lnSpc>
                  <a:spcBef>
                    <a:spcPts val="700"/>
                  </a:spcBef>
                  <a:defRPr sz="1900" b="1">
                    <a:solidFill>
                      <a:srgbClr val="FFFFFF"/>
                    </a:solidFill>
                    <a:latin typeface="+mn-lt"/>
                    <a:ea typeface="+mn-ea"/>
                    <a:cs typeface="+mn-cs"/>
                    <a:sym typeface="Calibri"/>
                  </a:defRPr>
                </a:lvl1pPr>
              </a:lstStyle>
              <a:p>
                <a:r>
                  <a:t>HIV and Overdose</a:t>
                </a:r>
              </a:p>
            </p:txBody>
          </p:sp>
        </p:grpSp>
        <p:grpSp>
          <p:nvGrpSpPr>
            <p:cNvPr id="299" name="Group 299"/>
            <p:cNvGrpSpPr/>
            <p:nvPr/>
          </p:nvGrpSpPr>
          <p:grpSpPr>
            <a:xfrm>
              <a:off x="3017837" y="787400"/>
              <a:ext cx="2646363" cy="4379913"/>
              <a:chOff x="0" y="0"/>
              <a:chExt cx="2646362" cy="4379912"/>
            </a:xfrm>
          </p:grpSpPr>
          <p:sp>
            <p:nvSpPr>
              <p:cNvPr id="297" name="Shape 297"/>
              <p:cNvSpPr/>
              <p:nvPr/>
            </p:nvSpPr>
            <p:spPr>
              <a:xfrm>
                <a:off x="0" y="0"/>
                <a:ext cx="2646363" cy="4379913"/>
              </a:xfrm>
              <a:prstGeom prst="rect">
                <a:avLst/>
              </a:prstGeom>
              <a:solidFill>
                <a:srgbClr val="DED9DD">
                  <a:alpha val="90194"/>
                </a:srgbClr>
              </a:solidFill>
              <a:ln w="19050" cap="flat">
                <a:solidFill>
                  <a:srgbClr val="DED9DD">
                    <a:alpha val="90194"/>
                  </a:srgbClr>
                </a:solidFill>
                <a:prstDash val="solid"/>
                <a:round/>
              </a:ln>
              <a:effectLst/>
            </p:spPr>
            <p:txBody>
              <a:bodyPr wrap="square" lIns="45719" tIns="45719" rIns="45719" bIns="45719" numCol="1" anchor="t">
                <a:noAutofit/>
              </a:bodyPr>
              <a:lstStyle/>
              <a:p>
                <a:pPr defTabSz="800100">
                  <a:lnSpc>
                    <a:spcPct val="90000"/>
                  </a:lnSpc>
                  <a:spcBef>
                    <a:spcPts val="300"/>
                  </a:spcBef>
                  <a:defRPr sz="1800">
                    <a:latin typeface="+mn-lt"/>
                    <a:ea typeface="+mn-ea"/>
                    <a:cs typeface="+mn-cs"/>
                    <a:sym typeface="Calibri"/>
                  </a:defRPr>
                </a:pPr>
                <a:endParaRPr/>
              </a:p>
            </p:txBody>
          </p:sp>
          <p:sp>
            <p:nvSpPr>
              <p:cNvPr id="298" name="Shape 298"/>
              <p:cNvSpPr/>
              <p:nvPr/>
            </p:nvSpPr>
            <p:spPr>
              <a:xfrm>
                <a:off x="0" y="0"/>
                <a:ext cx="2646363" cy="37322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6011" tIns="96011" rIns="96011" bIns="96011" numCol="1" anchor="t">
                <a:spAutoFit/>
              </a:bodyPr>
              <a:lstStyle/>
              <a:p>
                <a:pPr marL="171450" lvl="1" indent="-171450" defTabSz="800100">
                  <a:lnSpc>
                    <a:spcPct val="90000"/>
                  </a:lnSpc>
                  <a:spcBef>
                    <a:spcPts val="300"/>
                  </a:spcBef>
                  <a:buSzPct val="100000"/>
                  <a:buChar char="•"/>
                  <a:defRPr sz="1800">
                    <a:latin typeface="+mn-lt"/>
                    <a:ea typeface="+mn-ea"/>
                    <a:cs typeface="+mn-cs"/>
                    <a:sym typeface="Calibri"/>
                  </a:defRPr>
                </a:pPr>
                <a:r>
                  <a:t>Overdose is a significant cause of mortality among HIV+ persons</a:t>
                </a:r>
              </a:p>
              <a:p>
                <a:pPr marL="171450" lvl="1" indent="-171450" defTabSz="800100">
                  <a:lnSpc>
                    <a:spcPct val="90000"/>
                  </a:lnSpc>
                  <a:spcBef>
                    <a:spcPts val="300"/>
                  </a:spcBef>
                  <a:defRPr sz="800">
                    <a:latin typeface="+mn-lt"/>
                    <a:ea typeface="+mn-ea"/>
                    <a:cs typeface="+mn-cs"/>
                    <a:sym typeface="Calibri"/>
                  </a:defRPr>
                </a:pPr>
                <a:endParaRPr/>
              </a:p>
              <a:p>
                <a:pPr marL="171450" lvl="1" indent="-171450" defTabSz="800100">
                  <a:lnSpc>
                    <a:spcPct val="90000"/>
                  </a:lnSpc>
                  <a:spcBef>
                    <a:spcPts val="300"/>
                  </a:spcBef>
                  <a:buSzPct val="100000"/>
                  <a:buChar char="•"/>
                  <a:defRPr sz="1800">
                    <a:latin typeface="+mn-lt"/>
                    <a:ea typeface="+mn-ea"/>
                    <a:cs typeface="+mn-cs"/>
                    <a:sym typeface="Calibri"/>
                  </a:defRPr>
                </a:pPr>
                <a:r>
                  <a:t>HIV infection puts PWID at greater risk of fatal overdose. </a:t>
                </a:r>
              </a:p>
              <a:p>
                <a:pPr marL="171450" lvl="1" indent="-171450" defTabSz="800100">
                  <a:lnSpc>
                    <a:spcPct val="90000"/>
                  </a:lnSpc>
                  <a:spcBef>
                    <a:spcPts val="300"/>
                  </a:spcBef>
                  <a:defRPr sz="800">
                    <a:latin typeface="+mn-lt"/>
                    <a:ea typeface="+mn-ea"/>
                    <a:cs typeface="+mn-cs"/>
                    <a:sym typeface="Calibri"/>
                  </a:defRPr>
                </a:pPr>
                <a:endParaRPr/>
              </a:p>
              <a:p>
                <a:pPr marL="171450" lvl="1" indent="-171450" defTabSz="800100">
                  <a:lnSpc>
                    <a:spcPct val="90000"/>
                  </a:lnSpc>
                  <a:spcBef>
                    <a:spcPts val="300"/>
                  </a:spcBef>
                  <a:buSzPct val="100000"/>
                  <a:buChar char="•"/>
                  <a:defRPr sz="1800">
                    <a:latin typeface="+mn-lt"/>
                    <a:ea typeface="+mn-ea"/>
                    <a:cs typeface="+mn-cs"/>
                    <a:sym typeface="Calibri"/>
                  </a:defRPr>
                </a:pPr>
                <a:r>
                  <a:t>Overdose prevention services can connect PWID to HIV prevention, care, and drug treatment services.</a:t>
                </a:r>
              </a:p>
            </p:txBody>
          </p:sp>
        </p:grpSp>
        <p:grpSp>
          <p:nvGrpSpPr>
            <p:cNvPr id="302" name="Group 302"/>
            <p:cNvGrpSpPr/>
            <p:nvPr/>
          </p:nvGrpSpPr>
          <p:grpSpPr>
            <a:xfrm>
              <a:off x="6035674" y="-1"/>
              <a:ext cx="2646364" cy="787402"/>
              <a:chOff x="0" y="0"/>
              <a:chExt cx="2646363" cy="787400"/>
            </a:xfrm>
          </p:grpSpPr>
          <p:sp>
            <p:nvSpPr>
              <p:cNvPr id="300" name="Shape 300"/>
              <p:cNvSpPr/>
              <p:nvPr/>
            </p:nvSpPr>
            <p:spPr>
              <a:xfrm>
                <a:off x="0" y="-1"/>
                <a:ext cx="2646364" cy="787402"/>
              </a:xfrm>
              <a:prstGeom prst="rect">
                <a:avLst/>
              </a:prstGeom>
              <a:solidFill>
                <a:srgbClr val="908F8A"/>
              </a:solidFill>
              <a:ln w="19050" cap="flat">
                <a:solidFill>
                  <a:srgbClr val="908F8A"/>
                </a:solidFill>
                <a:prstDash val="solid"/>
                <a:round/>
              </a:ln>
              <a:effectLst/>
            </p:spPr>
            <p:txBody>
              <a:bodyPr wrap="square" lIns="45719" tIns="45719" rIns="45719" bIns="45719" numCol="1" anchor="ctr">
                <a:noAutofit/>
              </a:bodyPr>
              <a:lstStyle/>
              <a:p>
                <a:pPr algn="ctr" defTabSz="844550">
                  <a:lnSpc>
                    <a:spcPct val="90000"/>
                  </a:lnSpc>
                  <a:spcBef>
                    <a:spcPts val="700"/>
                  </a:spcBef>
                  <a:defRPr sz="1900" b="1">
                    <a:solidFill>
                      <a:srgbClr val="FFFFFF"/>
                    </a:solidFill>
                    <a:latin typeface="+mn-lt"/>
                    <a:ea typeface="+mn-ea"/>
                    <a:cs typeface="+mn-cs"/>
                    <a:sym typeface="Calibri"/>
                  </a:defRPr>
                </a:pPr>
                <a:endParaRPr/>
              </a:p>
            </p:txBody>
          </p:sp>
          <p:sp>
            <p:nvSpPr>
              <p:cNvPr id="301" name="Shape 301"/>
              <p:cNvSpPr/>
              <p:nvPr/>
            </p:nvSpPr>
            <p:spPr>
              <a:xfrm>
                <a:off x="0" y="51054"/>
                <a:ext cx="2646364" cy="6852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7215" tIns="77215" rIns="77215" bIns="77215" numCol="1" anchor="ctr">
                <a:spAutoFit/>
              </a:bodyPr>
              <a:lstStyle>
                <a:lvl1pPr algn="ctr" defTabSz="844550">
                  <a:lnSpc>
                    <a:spcPct val="90000"/>
                  </a:lnSpc>
                  <a:spcBef>
                    <a:spcPts val="700"/>
                  </a:spcBef>
                  <a:defRPr sz="1900" b="1">
                    <a:solidFill>
                      <a:srgbClr val="FFFFFF"/>
                    </a:solidFill>
                    <a:latin typeface="+mn-lt"/>
                    <a:ea typeface="+mn-ea"/>
                    <a:cs typeface="+mn-cs"/>
                    <a:sym typeface="Calibri"/>
                  </a:defRPr>
                </a:lvl1pPr>
              </a:lstStyle>
              <a:p>
                <a:r>
                  <a:t>Homelessness and Incarceration</a:t>
                </a:r>
              </a:p>
            </p:txBody>
          </p:sp>
        </p:grpSp>
        <p:grpSp>
          <p:nvGrpSpPr>
            <p:cNvPr id="305" name="Group 305"/>
            <p:cNvGrpSpPr/>
            <p:nvPr/>
          </p:nvGrpSpPr>
          <p:grpSpPr>
            <a:xfrm>
              <a:off x="6035674" y="787400"/>
              <a:ext cx="2646364" cy="4379913"/>
              <a:chOff x="0" y="0"/>
              <a:chExt cx="2646363" cy="4379912"/>
            </a:xfrm>
          </p:grpSpPr>
          <p:sp>
            <p:nvSpPr>
              <p:cNvPr id="303" name="Shape 303"/>
              <p:cNvSpPr/>
              <p:nvPr/>
            </p:nvSpPr>
            <p:spPr>
              <a:xfrm>
                <a:off x="0" y="0"/>
                <a:ext cx="2646364" cy="4379913"/>
              </a:xfrm>
              <a:prstGeom prst="rect">
                <a:avLst/>
              </a:prstGeom>
              <a:solidFill>
                <a:srgbClr val="DADADA">
                  <a:alpha val="90194"/>
                </a:srgbClr>
              </a:solidFill>
              <a:ln w="19050" cap="flat">
                <a:solidFill>
                  <a:srgbClr val="DADADA">
                    <a:alpha val="90194"/>
                  </a:srgbClr>
                </a:solidFill>
                <a:prstDash val="solid"/>
                <a:round/>
              </a:ln>
              <a:effectLst/>
            </p:spPr>
            <p:txBody>
              <a:bodyPr wrap="square" lIns="45719" tIns="45719" rIns="45719" bIns="45719" numCol="1" anchor="t">
                <a:noAutofit/>
              </a:bodyPr>
              <a:lstStyle/>
              <a:p>
                <a:pPr defTabSz="844550">
                  <a:lnSpc>
                    <a:spcPct val="90000"/>
                  </a:lnSpc>
                  <a:spcBef>
                    <a:spcPts val="300"/>
                  </a:spcBef>
                  <a:defRPr sz="1800">
                    <a:latin typeface="+mn-lt"/>
                    <a:ea typeface="+mn-ea"/>
                    <a:cs typeface="+mn-cs"/>
                    <a:sym typeface="Calibri"/>
                  </a:defRPr>
                </a:pPr>
                <a:endParaRPr/>
              </a:p>
            </p:txBody>
          </p:sp>
          <p:sp>
            <p:nvSpPr>
              <p:cNvPr id="304" name="Shape 304"/>
              <p:cNvSpPr/>
              <p:nvPr/>
            </p:nvSpPr>
            <p:spPr>
              <a:xfrm>
                <a:off x="0" y="0"/>
                <a:ext cx="2646364" cy="37200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1346" tIns="101346" rIns="101346" bIns="101346" numCol="1" anchor="t">
                <a:spAutoFit/>
              </a:bodyPr>
              <a:lstStyle/>
              <a:p>
                <a:pPr marL="171450" lvl="1" indent="-171450" defTabSz="844550">
                  <a:lnSpc>
                    <a:spcPct val="90000"/>
                  </a:lnSpc>
                  <a:spcBef>
                    <a:spcPts val="300"/>
                  </a:spcBef>
                  <a:buSzPct val="100000"/>
                  <a:buChar char="•"/>
                  <a:defRPr sz="1800">
                    <a:latin typeface="+mn-lt"/>
                    <a:ea typeface="+mn-ea"/>
                    <a:cs typeface="+mn-cs"/>
                    <a:sym typeface="Calibri"/>
                  </a:defRPr>
                </a:pPr>
                <a:r>
                  <a:t>HIV prevalence is 3x higher in homeless population than the general population</a:t>
                </a:r>
              </a:p>
              <a:p>
                <a:pPr marL="171450" lvl="1" indent="-171450" defTabSz="844550">
                  <a:lnSpc>
                    <a:spcPct val="90000"/>
                  </a:lnSpc>
                  <a:spcBef>
                    <a:spcPts val="300"/>
                  </a:spcBef>
                  <a:defRPr sz="700">
                    <a:latin typeface="+mn-lt"/>
                    <a:ea typeface="+mn-ea"/>
                    <a:cs typeface="+mn-cs"/>
                    <a:sym typeface="Calibri"/>
                  </a:defRPr>
                </a:pPr>
                <a:endParaRPr/>
              </a:p>
              <a:p>
                <a:pPr marL="171450" lvl="1" indent="-171450" defTabSz="844550">
                  <a:lnSpc>
                    <a:spcPct val="90000"/>
                  </a:lnSpc>
                  <a:spcBef>
                    <a:spcPts val="300"/>
                  </a:spcBef>
                  <a:buSzPct val="100000"/>
                  <a:buChar char="•"/>
                  <a:defRPr sz="1800">
                    <a:latin typeface="+mn-lt"/>
                    <a:ea typeface="+mn-ea"/>
                    <a:cs typeface="+mn-cs"/>
                    <a:sym typeface="Calibri"/>
                  </a:defRPr>
                </a:pPr>
                <a:r>
                  <a:t>1:7 people living with HIV will pass through a correctional facility each year.</a:t>
                </a:r>
              </a:p>
              <a:p>
                <a:pPr marL="171450" lvl="1" indent="-171450" defTabSz="844550">
                  <a:lnSpc>
                    <a:spcPct val="90000"/>
                  </a:lnSpc>
                  <a:spcBef>
                    <a:spcPts val="300"/>
                  </a:spcBef>
                  <a:defRPr sz="700">
                    <a:latin typeface="+mn-lt"/>
                    <a:ea typeface="+mn-ea"/>
                    <a:cs typeface="+mn-cs"/>
                    <a:sym typeface="Calibri"/>
                  </a:defRPr>
                </a:pPr>
                <a:endParaRPr/>
              </a:p>
              <a:p>
                <a:pPr marL="171450" lvl="1" indent="-171450" defTabSz="844550">
                  <a:lnSpc>
                    <a:spcPct val="90000"/>
                  </a:lnSpc>
                  <a:spcBef>
                    <a:spcPts val="300"/>
                  </a:spcBef>
                  <a:buSzPct val="100000"/>
                  <a:buChar char="•"/>
                  <a:defRPr sz="1800">
                    <a:latin typeface="+mn-lt"/>
                    <a:ea typeface="+mn-ea"/>
                    <a:cs typeface="+mn-cs"/>
                    <a:sym typeface="Calibri"/>
                  </a:defRPr>
                </a:pPr>
                <a:r>
                  <a:t>People receiving HIV care in prison have difficulty accessing medications upon release.</a:t>
                </a:r>
              </a:p>
            </p:txBody>
          </p:sp>
        </p:grpSp>
      </p:grpSp>
      <p:sp>
        <p:nvSpPr>
          <p:cNvPr id="22" name="TextBox 21">
            <a:hlinkClick r:id="rId2"/>
          </p:cNvPr>
          <p:cNvSpPr txBox="1"/>
          <p:nvPr/>
        </p:nvSpPr>
        <p:spPr>
          <a:xfrm>
            <a:off x="186663" y="6367790"/>
            <a:ext cx="2730235" cy="261610"/>
          </a:xfrm>
          <a:prstGeom prst="rect">
            <a:avLst/>
          </a:prstGeom>
          <a:noFill/>
        </p:spPr>
        <p:txBody>
          <a:bodyPr wrap="none" rtlCol="0">
            <a:spAutoFit/>
          </a:bodyPr>
          <a:lstStyle/>
          <a:p>
            <a:r>
              <a:rPr lang="en-US" sz="1100" dirty="0" smtClean="0">
                <a:hlinkClick r:id="rId2"/>
              </a:rPr>
              <a:t>(CDC: HIV &amp; Viral Hepatitis Fact Sheet, 2014)</a:t>
            </a:r>
            <a:endParaRPr lang="en-US" sz="1100" dirty="0"/>
          </a:p>
        </p:txBody>
      </p:sp>
      <p:sp>
        <p:nvSpPr>
          <p:cNvPr id="23" name="TextBox 22"/>
          <p:cNvSpPr txBox="1"/>
          <p:nvPr/>
        </p:nvSpPr>
        <p:spPr>
          <a:xfrm>
            <a:off x="3474584" y="6203768"/>
            <a:ext cx="2194832" cy="430887"/>
          </a:xfrm>
          <a:prstGeom prst="rect">
            <a:avLst/>
          </a:prstGeom>
          <a:noFill/>
        </p:spPr>
        <p:txBody>
          <a:bodyPr wrap="none" rtlCol="0">
            <a:spAutoFit/>
          </a:bodyPr>
          <a:lstStyle/>
          <a:p>
            <a:pPr algn="ctr"/>
            <a:r>
              <a:rPr lang="en-US" sz="1100" dirty="0" smtClean="0"/>
              <a:t>(</a:t>
            </a:r>
            <a:r>
              <a:rPr lang="en-US" sz="1100" dirty="0" smtClean="0">
                <a:hlinkClick r:id="rId3"/>
              </a:rPr>
              <a:t>Open Society Foundations,: </a:t>
            </a:r>
            <a:br>
              <a:rPr lang="en-US" sz="1100" dirty="0" smtClean="0">
                <a:hlinkClick r:id="rId3"/>
              </a:rPr>
            </a:br>
            <a:r>
              <a:rPr lang="en-US" sz="1100" dirty="0" smtClean="0">
                <a:hlinkClick r:id="rId3"/>
              </a:rPr>
              <a:t>Why</a:t>
            </a:r>
            <a:r>
              <a:rPr lang="en-US" sz="1100" dirty="0">
                <a:hlinkClick r:id="rId3"/>
              </a:rPr>
              <a:t> </a:t>
            </a:r>
            <a:r>
              <a:rPr lang="en-US" sz="1100" dirty="0" smtClean="0">
                <a:hlinkClick r:id="rId3"/>
              </a:rPr>
              <a:t>Overdose Matters,  July 2010</a:t>
            </a:r>
            <a:r>
              <a:rPr lang="en-US" sz="1100" dirty="0" smtClean="0"/>
              <a:t>)</a:t>
            </a:r>
            <a:endParaRPr lang="en-US" sz="1100" dirty="0"/>
          </a:p>
        </p:txBody>
      </p:sp>
      <p:sp>
        <p:nvSpPr>
          <p:cNvPr id="24" name="TextBox 23"/>
          <p:cNvSpPr txBox="1"/>
          <p:nvPr/>
        </p:nvSpPr>
        <p:spPr>
          <a:xfrm>
            <a:off x="6187642" y="6366311"/>
            <a:ext cx="2497800" cy="261610"/>
          </a:xfrm>
          <a:prstGeom prst="rect">
            <a:avLst/>
          </a:prstGeom>
          <a:noFill/>
        </p:spPr>
        <p:txBody>
          <a:bodyPr wrap="none" rtlCol="0">
            <a:spAutoFit/>
          </a:bodyPr>
          <a:lstStyle/>
          <a:p>
            <a:r>
              <a:rPr lang="en-US" sz="1100" dirty="0" smtClean="0">
                <a:hlinkClick r:id="rId4"/>
              </a:rPr>
              <a:t>(CDC: HIV in Correctional Settings, 2010</a:t>
            </a:r>
            <a:r>
              <a:rPr lang="en-US" sz="1100" dirty="0" smtClean="0"/>
              <a:t>)</a:t>
            </a:r>
            <a:endParaRPr lang="en-US" sz="1100"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idx="4294967295"/>
          </p:nvPr>
        </p:nvSpPr>
        <p:spPr>
          <a:xfrm>
            <a:off x="457200" y="4572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lgn="ctr" defTabSz="896111">
              <a:defRPr sz="3528" b="1">
                <a:solidFill>
                  <a:srgbClr val="000000"/>
                </a:solidFill>
              </a:defRPr>
            </a:lvl1pPr>
          </a:lstStyle>
          <a:p>
            <a:r>
              <a:t>Client-Centered AOD Treatment Issues</a:t>
            </a:r>
          </a:p>
        </p:txBody>
      </p:sp>
      <p:sp>
        <p:nvSpPr>
          <p:cNvPr id="316" name="Shape 316"/>
          <p:cNvSpPr>
            <a:spLocks noGrp="1"/>
          </p:cNvSpPr>
          <p:nvPr>
            <p:ph type="body" idx="4294967295"/>
          </p:nvPr>
        </p:nvSpPr>
        <p:spPr>
          <a:xfrm>
            <a:off x="304800" y="1676400"/>
            <a:ext cx="8610600" cy="4800600"/>
          </a:xfrm>
          <a:prstGeom prst="rect">
            <a:avLst/>
          </a:prstGeom>
          <a:extLst>
            <a:ext uri="{C572A759-6A51-4108-AA02-DFA0A04FC94B}">
              <ma14:wrappingTextBoxFlag xmlns="" xmlns:ma14="http://schemas.microsoft.com/office/mac/drawingml/2011/main" val="1"/>
            </a:ext>
          </a:extLst>
        </p:spPr>
        <p:txBody>
          <a:bodyPr>
            <a:normAutofit/>
          </a:bodyPr>
          <a:lstStyle/>
          <a:p>
            <a:pPr marL="309514" indent="-309514" defTabSz="886968">
              <a:spcBef>
                <a:spcPts val="600"/>
              </a:spcBef>
              <a:buClr>
                <a:srgbClr val="000000"/>
              </a:buClr>
              <a:buFont typeface="Arial"/>
              <a:buChar char="•"/>
              <a:defRPr sz="2716">
                <a:latin typeface="+mn-lt"/>
                <a:ea typeface="+mn-ea"/>
                <a:cs typeface="+mn-cs"/>
                <a:sym typeface="Calibri"/>
              </a:defRPr>
            </a:pPr>
            <a:r>
              <a:t>Abstinence-based treatment is not always an option.</a:t>
            </a:r>
          </a:p>
          <a:p>
            <a:pPr marL="309514" indent="-309514" defTabSz="886968">
              <a:spcBef>
                <a:spcPts val="600"/>
              </a:spcBef>
              <a:buClr>
                <a:srgbClr val="000000"/>
              </a:buClr>
              <a:buFont typeface="Arial"/>
              <a:buChar char="•"/>
              <a:defRPr sz="2716">
                <a:latin typeface="+mn-lt"/>
                <a:ea typeface="+mn-ea"/>
                <a:cs typeface="+mn-cs"/>
                <a:sym typeface="Calibri"/>
              </a:defRPr>
            </a:pPr>
            <a:r>
              <a:t>Relapse is a part of the process.</a:t>
            </a:r>
          </a:p>
          <a:p>
            <a:pPr marL="309514" indent="-309514" defTabSz="886968">
              <a:spcBef>
                <a:spcPts val="600"/>
              </a:spcBef>
              <a:buClr>
                <a:srgbClr val="000000"/>
              </a:buClr>
              <a:buFont typeface="Arial"/>
              <a:buChar char="•"/>
              <a:defRPr sz="2716">
                <a:latin typeface="+mn-lt"/>
                <a:ea typeface="+mn-ea"/>
                <a:cs typeface="+mn-cs"/>
                <a:sym typeface="Calibri"/>
              </a:defRPr>
            </a:pPr>
            <a:r>
              <a:t>People may not be ready to quit or may </a:t>
            </a:r>
            <a:r>
              <a:rPr i="1"/>
              <a:t>choose</a:t>
            </a:r>
            <a:r>
              <a:t> not to.</a:t>
            </a:r>
          </a:p>
          <a:p>
            <a:pPr marL="309514" indent="-309514" defTabSz="886968">
              <a:spcBef>
                <a:spcPts val="600"/>
              </a:spcBef>
              <a:buClr>
                <a:srgbClr val="000000"/>
              </a:buClr>
              <a:buFont typeface="Arial"/>
              <a:buChar char="•"/>
              <a:defRPr sz="2716">
                <a:latin typeface="+mn-lt"/>
                <a:ea typeface="+mn-ea"/>
                <a:cs typeface="+mn-cs"/>
                <a:sym typeface="Calibri"/>
              </a:defRPr>
            </a:pPr>
            <a:r>
              <a:t>Providers can help to </a:t>
            </a:r>
            <a:r>
              <a:rPr i="1"/>
              <a:t>assess</a:t>
            </a:r>
            <a:r>
              <a:t> readiness and </a:t>
            </a:r>
            <a:r>
              <a:rPr i="1"/>
              <a:t>elicit </a:t>
            </a:r>
            <a:r>
              <a:t>change. </a:t>
            </a:r>
          </a:p>
          <a:p>
            <a:pPr marL="309514" indent="-309514" defTabSz="886968">
              <a:spcBef>
                <a:spcPts val="600"/>
              </a:spcBef>
              <a:buSzTx/>
              <a:buNone/>
              <a:defRPr sz="2716">
                <a:latin typeface="+mn-lt"/>
                <a:ea typeface="+mn-ea"/>
                <a:cs typeface="+mn-cs"/>
                <a:sym typeface="Calibri"/>
              </a:defRPr>
            </a:pPr>
            <a:endParaRPr/>
          </a:p>
          <a:p>
            <a:pPr marL="309514" indent="-309514" defTabSz="886968">
              <a:spcBef>
                <a:spcPts val="600"/>
              </a:spcBef>
              <a:buSzTx/>
              <a:buNone/>
              <a:defRPr sz="2716">
                <a:latin typeface="+mn-lt"/>
                <a:ea typeface="+mn-ea"/>
                <a:cs typeface="+mn-cs"/>
                <a:sym typeface="Calibri"/>
              </a:defRPr>
            </a:pPr>
            <a:r>
              <a:t>Motivational Interviewing is an approach to support people in making </a:t>
            </a:r>
            <a:r>
              <a:rPr i="1"/>
              <a:t>their own </a:t>
            </a:r>
            <a:r>
              <a:t>decisions regarding their own drug and alcohol use behaviors.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16">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31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title" idx="4294967295"/>
          </p:nvPr>
        </p:nvSpPr>
        <p:spPr>
          <a:xfrm>
            <a:off x="533400" y="5334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lgn="ctr" defTabSz="905255">
              <a:defRPr sz="3564" b="1">
                <a:solidFill>
                  <a:srgbClr val="000000"/>
                </a:solidFill>
              </a:defRPr>
            </a:lvl1pPr>
          </a:lstStyle>
          <a:p>
            <a:r>
              <a:t>SAPs: Meeting People Where They Are</a:t>
            </a:r>
          </a:p>
        </p:txBody>
      </p:sp>
      <p:sp>
        <p:nvSpPr>
          <p:cNvPr id="321" name="Shape 321"/>
          <p:cNvSpPr>
            <a:spLocks noGrp="1"/>
          </p:cNvSpPr>
          <p:nvPr>
            <p:ph type="body" sz="half" idx="4294967295"/>
          </p:nvPr>
        </p:nvSpPr>
        <p:spPr>
          <a:xfrm>
            <a:off x="304800" y="1600200"/>
            <a:ext cx="5181600" cy="3657600"/>
          </a:xfrm>
          <a:prstGeom prst="rect">
            <a:avLst/>
          </a:prstGeom>
          <a:extLst>
            <a:ext uri="{C572A759-6A51-4108-AA02-DFA0A04FC94B}">
              <ma14:wrappingTextBoxFlag xmlns="" xmlns:ma14="http://schemas.microsoft.com/office/mac/drawingml/2011/main" val="1"/>
            </a:ext>
          </a:extLst>
        </p:spPr>
        <p:txBody>
          <a:bodyPr>
            <a:normAutofit/>
          </a:bodyPr>
          <a:lstStyle/>
          <a:p>
            <a:pPr marL="0" indent="0">
              <a:buSzTx/>
              <a:buNone/>
              <a:defRPr sz="2000">
                <a:latin typeface="Arial"/>
                <a:ea typeface="Arial"/>
                <a:cs typeface="Arial"/>
                <a:sym typeface="Arial"/>
              </a:defRPr>
            </a:pPr>
            <a:endParaRPr/>
          </a:p>
          <a:p>
            <a:pPr marL="0" indent="0">
              <a:buClr>
                <a:srgbClr val="000000"/>
              </a:buClr>
              <a:buFont typeface="Arial"/>
              <a:buChar char="•"/>
              <a:defRPr sz="2800">
                <a:latin typeface="+mn-lt"/>
                <a:ea typeface="+mn-ea"/>
                <a:cs typeface="+mn-cs"/>
                <a:sym typeface="Calibri"/>
              </a:defRPr>
            </a:pPr>
            <a:r>
              <a:t>Started in Holland in the 1980s in response to a Hepatitis B outbreak.</a:t>
            </a:r>
          </a:p>
          <a:p>
            <a:pPr marL="0" indent="0">
              <a:buClr>
                <a:srgbClr val="000000"/>
              </a:buClr>
              <a:buFont typeface="Arial"/>
              <a:buChar char="•"/>
              <a:defRPr sz="2800">
                <a:latin typeface="+mn-lt"/>
                <a:ea typeface="+mn-ea"/>
                <a:cs typeface="+mn-cs"/>
                <a:sym typeface="Calibri"/>
              </a:defRPr>
            </a:pPr>
            <a:endParaRPr/>
          </a:p>
          <a:p>
            <a:pPr marL="0" indent="0">
              <a:buClr>
                <a:srgbClr val="000000"/>
              </a:buClr>
              <a:buFont typeface="Arial"/>
              <a:buChar char="•"/>
              <a:defRPr sz="2800">
                <a:latin typeface="+mn-lt"/>
                <a:ea typeface="+mn-ea"/>
                <a:cs typeface="+mn-cs"/>
                <a:sym typeface="Calibri"/>
              </a:defRPr>
            </a:pPr>
            <a:r>
              <a:t>One of the first U.S. SAP started in Tacoma in 1988 in response to the AIDS crisis.</a:t>
            </a:r>
          </a:p>
        </p:txBody>
      </p:sp>
      <p:pic>
        <p:nvPicPr>
          <p:cNvPr id="322" name="image.png"/>
          <p:cNvPicPr>
            <a:picLocks noChangeAspect="1"/>
          </p:cNvPicPr>
          <p:nvPr/>
        </p:nvPicPr>
        <p:blipFill>
          <a:blip r:embed="rId3" cstate="print">
            <a:extLst/>
          </a:blip>
          <a:stretch>
            <a:fillRect/>
          </a:stretch>
        </p:blipFill>
        <p:spPr>
          <a:xfrm>
            <a:off x="5791200" y="1828800"/>
            <a:ext cx="2667000" cy="4410075"/>
          </a:xfrm>
          <a:prstGeom prst="rect">
            <a:avLst/>
          </a:pr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 name="Group 333"/>
          <p:cNvGrpSpPr/>
          <p:nvPr/>
        </p:nvGrpSpPr>
        <p:grpSpPr>
          <a:xfrm>
            <a:off x="152400" y="0"/>
            <a:ext cx="8839200" cy="6829425"/>
            <a:chOff x="0" y="0"/>
            <a:chExt cx="8839200" cy="6829425"/>
          </a:xfrm>
        </p:grpSpPr>
        <p:pic>
          <p:nvPicPr>
            <p:cNvPr id="326" name="image.png"/>
            <p:cNvPicPr>
              <a:picLocks noChangeAspect="1"/>
            </p:cNvPicPr>
            <p:nvPr/>
          </p:nvPicPr>
          <p:blipFill>
            <a:blip r:embed="rId3" cstate="print">
              <a:extLst/>
            </a:blip>
            <a:stretch>
              <a:fillRect/>
            </a:stretch>
          </p:blipFill>
          <p:spPr>
            <a:xfrm>
              <a:off x="0" y="0"/>
              <a:ext cx="8839200" cy="6829425"/>
            </a:xfrm>
            <a:prstGeom prst="rect">
              <a:avLst/>
            </a:prstGeom>
            <a:ln w="12700" cap="flat">
              <a:noFill/>
              <a:miter lim="400000"/>
            </a:ln>
            <a:effectLst/>
          </p:spPr>
        </p:pic>
        <p:sp>
          <p:nvSpPr>
            <p:cNvPr id="327" name="Shape 327"/>
            <p:cNvSpPr/>
            <p:nvPr/>
          </p:nvSpPr>
          <p:spPr>
            <a:xfrm flipH="1">
              <a:off x="5486400" y="2409824"/>
              <a:ext cx="152401" cy="381001"/>
            </a:xfrm>
            <a:prstGeom prst="line">
              <a:avLst/>
            </a:prstGeom>
            <a:noFill/>
            <a:ln w="10000" cap="flat">
              <a:solidFill>
                <a:srgbClr val="000000"/>
              </a:solidFill>
              <a:prstDash val="solid"/>
              <a:round/>
            </a:ln>
            <a:effectLst/>
          </p:spPr>
          <p:txBody>
            <a:bodyPr wrap="square" lIns="45719" tIns="45719" rIns="45719" bIns="45719" numCol="1" anchor="t">
              <a:noAutofit/>
            </a:bodyPr>
            <a:lstStyle/>
            <a:p>
              <a:endParaRPr/>
            </a:p>
          </p:txBody>
        </p:sp>
        <p:sp>
          <p:nvSpPr>
            <p:cNvPr id="328" name="Shape 328"/>
            <p:cNvSpPr/>
            <p:nvPr/>
          </p:nvSpPr>
          <p:spPr>
            <a:xfrm>
              <a:off x="5476875" y="2959099"/>
              <a:ext cx="136526" cy="152401"/>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0" y="8251"/>
                  </a:lnTo>
                  <a:lnTo>
                    <a:pt x="10800" y="0"/>
                  </a:lnTo>
                  <a:lnTo>
                    <a:pt x="13350" y="8251"/>
                  </a:lnTo>
                  <a:lnTo>
                    <a:pt x="21600" y="8250"/>
                  </a:lnTo>
                  <a:lnTo>
                    <a:pt x="14925" y="13349"/>
                  </a:lnTo>
                  <a:lnTo>
                    <a:pt x="17475" y="21600"/>
                  </a:lnTo>
                  <a:lnTo>
                    <a:pt x="10800" y="16501"/>
                  </a:lnTo>
                  <a:lnTo>
                    <a:pt x="4125" y="21600"/>
                  </a:lnTo>
                  <a:lnTo>
                    <a:pt x="6675" y="13349"/>
                  </a:lnTo>
                  <a:lnTo>
                    <a:pt x="0" y="8250"/>
                  </a:lnTo>
                  <a:close/>
                </a:path>
              </a:pathLst>
            </a:custGeom>
            <a:solidFill>
              <a:srgbClr val="FF0000"/>
            </a:solidFill>
            <a:ln w="19050" cap="flat">
              <a:solidFill>
                <a:srgbClr val="467299"/>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29" name="Shape 329"/>
            <p:cNvSpPr/>
            <p:nvPr/>
          </p:nvSpPr>
          <p:spPr>
            <a:xfrm>
              <a:off x="5916613" y="2954337"/>
              <a:ext cx="136526" cy="152401"/>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0" y="8251"/>
                  </a:lnTo>
                  <a:lnTo>
                    <a:pt x="10800" y="0"/>
                  </a:lnTo>
                  <a:lnTo>
                    <a:pt x="13350" y="8251"/>
                  </a:lnTo>
                  <a:lnTo>
                    <a:pt x="21600" y="8250"/>
                  </a:lnTo>
                  <a:lnTo>
                    <a:pt x="14925" y="13349"/>
                  </a:lnTo>
                  <a:lnTo>
                    <a:pt x="17475" y="21600"/>
                  </a:lnTo>
                  <a:lnTo>
                    <a:pt x="10800" y="16501"/>
                  </a:lnTo>
                  <a:lnTo>
                    <a:pt x="4125" y="21600"/>
                  </a:lnTo>
                  <a:lnTo>
                    <a:pt x="6675" y="13349"/>
                  </a:lnTo>
                  <a:lnTo>
                    <a:pt x="0" y="8250"/>
                  </a:lnTo>
                  <a:close/>
                </a:path>
              </a:pathLst>
            </a:custGeom>
            <a:solidFill>
              <a:srgbClr val="FF0000"/>
            </a:solidFill>
            <a:ln w="19050" cap="flat">
              <a:solidFill>
                <a:srgbClr val="467299"/>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30" name="Shape 330"/>
            <p:cNvSpPr/>
            <p:nvPr/>
          </p:nvSpPr>
          <p:spPr>
            <a:xfrm>
              <a:off x="5545138" y="2828924"/>
              <a:ext cx="136526" cy="152401"/>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0" y="8251"/>
                  </a:lnTo>
                  <a:lnTo>
                    <a:pt x="10800" y="0"/>
                  </a:lnTo>
                  <a:lnTo>
                    <a:pt x="13350" y="8251"/>
                  </a:lnTo>
                  <a:lnTo>
                    <a:pt x="21600" y="8250"/>
                  </a:lnTo>
                  <a:lnTo>
                    <a:pt x="14925" y="13349"/>
                  </a:lnTo>
                  <a:lnTo>
                    <a:pt x="17475" y="21600"/>
                  </a:lnTo>
                  <a:lnTo>
                    <a:pt x="10800" y="16501"/>
                  </a:lnTo>
                  <a:lnTo>
                    <a:pt x="4125" y="21600"/>
                  </a:lnTo>
                  <a:lnTo>
                    <a:pt x="6675" y="13349"/>
                  </a:lnTo>
                  <a:lnTo>
                    <a:pt x="0" y="8250"/>
                  </a:lnTo>
                  <a:close/>
                </a:path>
              </a:pathLst>
            </a:custGeom>
            <a:solidFill>
              <a:srgbClr val="FF0000"/>
            </a:solidFill>
            <a:ln w="19050" cap="flat">
              <a:solidFill>
                <a:srgbClr val="467299"/>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31" name="Shape 331"/>
            <p:cNvSpPr/>
            <p:nvPr/>
          </p:nvSpPr>
          <p:spPr>
            <a:xfrm>
              <a:off x="5516563" y="3035299"/>
              <a:ext cx="136526" cy="152401"/>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0" y="8251"/>
                  </a:lnTo>
                  <a:lnTo>
                    <a:pt x="10800" y="0"/>
                  </a:lnTo>
                  <a:lnTo>
                    <a:pt x="13350" y="8251"/>
                  </a:lnTo>
                  <a:lnTo>
                    <a:pt x="21600" y="8250"/>
                  </a:lnTo>
                  <a:lnTo>
                    <a:pt x="14925" y="13349"/>
                  </a:lnTo>
                  <a:lnTo>
                    <a:pt x="17475" y="21600"/>
                  </a:lnTo>
                  <a:lnTo>
                    <a:pt x="10800" y="16501"/>
                  </a:lnTo>
                  <a:lnTo>
                    <a:pt x="4125" y="21600"/>
                  </a:lnTo>
                  <a:lnTo>
                    <a:pt x="6675" y="13349"/>
                  </a:lnTo>
                  <a:lnTo>
                    <a:pt x="0" y="8250"/>
                  </a:lnTo>
                  <a:close/>
                </a:path>
              </a:pathLst>
            </a:custGeom>
            <a:solidFill>
              <a:srgbClr val="FF0000"/>
            </a:solidFill>
            <a:ln w="19050" cap="flat">
              <a:solidFill>
                <a:srgbClr val="467299"/>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32" name="Shape 332"/>
            <p:cNvSpPr/>
            <p:nvPr/>
          </p:nvSpPr>
          <p:spPr>
            <a:xfrm>
              <a:off x="6070600" y="2828924"/>
              <a:ext cx="138114" cy="152401"/>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49"/>
                  </a:lnTo>
                  <a:lnTo>
                    <a:pt x="17475" y="21600"/>
                  </a:lnTo>
                  <a:lnTo>
                    <a:pt x="10800" y="16501"/>
                  </a:lnTo>
                  <a:lnTo>
                    <a:pt x="4125" y="21600"/>
                  </a:lnTo>
                  <a:lnTo>
                    <a:pt x="6675" y="13349"/>
                  </a:lnTo>
                  <a:lnTo>
                    <a:pt x="0" y="8250"/>
                  </a:lnTo>
                  <a:close/>
                </a:path>
              </a:pathLst>
            </a:custGeom>
            <a:solidFill>
              <a:srgbClr val="FF0000"/>
            </a:solidFill>
            <a:ln w="19050" cap="flat">
              <a:solidFill>
                <a:srgbClr val="467299"/>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grpSp>
      <p:sp>
        <p:nvSpPr>
          <p:cNvPr id="334" name="Shape 334"/>
          <p:cNvSpPr/>
          <p:nvPr/>
        </p:nvSpPr>
        <p:spPr>
          <a:xfrm>
            <a:off x="6310312" y="6629400"/>
            <a:ext cx="1035284" cy="27546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r>
              <a:t>(amfAR, 2014)</a:t>
            </a:r>
          </a:p>
        </p:txBody>
      </p:sp>
    </p:spTree>
  </p:cSld>
  <p:clrMapOvr>
    <a:masterClrMapping/>
  </p:clrMapOvr>
  <mc:AlternateContent xmlns:mc="http://schemas.openxmlformats.org/markup-compatibility/2006">
    <mc:Choice xmlns:p14="http://schemas.microsoft.com/office/powerpoint/2010/main" xmlns="" Requires="p14">
      <p:transition>
        <p:dissolv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body" idx="4294967295"/>
          </p:nvPr>
        </p:nvSpPr>
        <p:spPr>
          <a:xfrm>
            <a:off x="609600" y="1447800"/>
            <a:ext cx="8001000" cy="5105400"/>
          </a:xfrm>
          <a:prstGeom prst="rect">
            <a:avLst/>
          </a:prstGeom>
          <a:extLst>
            <a:ext uri="{C572A759-6A51-4108-AA02-DFA0A04FC94B}">
              <ma14:wrappingTextBoxFlag xmlns="" xmlns:ma14="http://schemas.microsoft.com/office/mac/drawingml/2011/main" val="1"/>
            </a:ext>
          </a:extLst>
        </p:spPr>
        <p:txBody>
          <a:bodyPr>
            <a:normAutofit/>
          </a:bodyPr>
          <a:lstStyle/>
          <a:p>
            <a:pPr marL="0" lvl="1" indent="0">
              <a:lnSpc>
                <a:spcPct val="80000"/>
              </a:lnSpc>
              <a:buSzTx/>
              <a:buNone/>
              <a:defRPr sz="2800">
                <a:latin typeface="+mn-lt"/>
                <a:ea typeface="+mn-ea"/>
                <a:cs typeface="+mn-cs"/>
                <a:sym typeface="Calibri"/>
              </a:defRPr>
            </a:pPr>
            <a:r>
              <a:rPr dirty="0"/>
              <a:t>National HIV/AIDS Strategy (NHAS) </a:t>
            </a:r>
            <a:r>
              <a:rPr dirty="0" smtClean="0"/>
              <a:t>20</a:t>
            </a:r>
            <a:r>
              <a:rPr lang="en-US" dirty="0" smtClean="0"/>
              <a:t>2</a:t>
            </a:r>
            <a:r>
              <a:rPr dirty="0" smtClean="0"/>
              <a:t>0</a:t>
            </a:r>
            <a:endParaRPr dirty="0"/>
          </a:p>
          <a:p>
            <a:pPr marL="742950" lvl="2" indent="-342900">
              <a:lnSpc>
                <a:spcPct val="80000"/>
              </a:lnSpc>
              <a:buClr>
                <a:srgbClr val="000000"/>
              </a:buClr>
              <a:buSzPct val="60000"/>
              <a:defRPr sz="2100">
                <a:latin typeface="+mn-lt"/>
                <a:ea typeface="+mn-ea"/>
                <a:cs typeface="+mn-cs"/>
                <a:sym typeface="Calibri"/>
              </a:defRPr>
            </a:pPr>
            <a:r>
              <a:rPr dirty="0"/>
              <a:t>Calls for minimizing HIV infection among PWIDs and other substance users.</a:t>
            </a:r>
          </a:p>
          <a:p>
            <a:pPr marL="742950" lvl="2" indent="-342900">
              <a:lnSpc>
                <a:spcPct val="80000"/>
              </a:lnSpc>
              <a:buClr>
                <a:srgbClr val="000000"/>
              </a:buClr>
              <a:buSzPct val="60000"/>
              <a:defRPr sz="2100">
                <a:latin typeface="+mn-lt"/>
                <a:ea typeface="+mn-ea"/>
                <a:cs typeface="+mn-cs"/>
                <a:sym typeface="Calibri"/>
              </a:defRPr>
            </a:pPr>
            <a:r>
              <a:rPr dirty="0"/>
              <a:t>Specifically sites syringe exchange as an intervention that will reduce the HIV infection rate among </a:t>
            </a:r>
            <a:r>
              <a:rPr sz="1900" dirty="0"/>
              <a:t>PWIDs</a:t>
            </a:r>
            <a:r>
              <a:rPr sz="1900" dirty="0" smtClean="0"/>
              <a:t>.</a:t>
            </a:r>
            <a:endParaRPr lang="en-US" sz="1900" dirty="0" smtClean="0"/>
          </a:p>
          <a:p>
            <a:pPr marL="400050" lvl="2" indent="0">
              <a:lnSpc>
                <a:spcPct val="80000"/>
              </a:lnSpc>
              <a:buClr>
                <a:srgbClr val="000000"/>
              </a:buClr>
              <a:buSzPct val="60000"/>
              <a:buNone/>
              <a:defRPr sz="2100">
                <a:latin typeface="+mn-lt"/>
                <a:ea typeface="+mn-ea"/>
                <a:cs typeface="+mn-cs"/>
                <a:sym typeface="Calibri"/>
              </a:defRPr>
            </a:pPr>
            <a:endParaRPr sz="800" dirty="0"/>
          </a:p>
          <a:p>
            <a:pPr marL="0" lvl="1" indent="0">
              <a:lnSpc>
                <a:spcPct val="80000"/>
              </a:lnSpc>
              <a:buSzTx/>
              <a:buNone/>
              <a:defRPr sz="2800">
                <a:latin typeface="+mn-lt"/>
                <a:ea typeface="+mn-ea"/>
                <a:cs typeface="+mn-cs"/>
                <a:sym typeface="Calibri"/>
              </a:defRPr>
            </a:pPr>
            <a:r>
              <a:rPr dirty="0"/>
              <a:t>National Hepatitis Plan 2011</a:t>
            </a:r>
          </a:p>
          <a:p>
            <a:pPr marL="742950" lvl="2" indent="-342900">
              <a:lnSpc>
                <a:spcPct val="80000"/>
              </a:lnSpc>
              <a:buClr>
                <a:srgbClr val="000000"/>
              </a:buClr>
              <a:buSzPct val="60000"/>
              <a:defRPr sz="2100">
                <a:latin typeface="+mn-lt"/>
                <a:ea typeface="+mn-ea"/>
                <a:cs typeface="+mn-cs"/>
                <a:sym typeface="Calibri"/>
              </a:defRPr>
            </a:pPr>
            <a:r>
              <a:rPr dirty="0"/>
              <a:t>Call to enhance PWID’ access to sterile syringes.</a:t>
            </a:r>
          </a:p>
          <a:p>
            <a:pPr marL="742950" lvl="2" indent="-342900">
              <a:lnSpc>
                <a:spcPct val="80000"/>
              </a:lnSpc>
              <a:buClr>
                <a:srgbClr val="000000"/>
              </a:buClr>
              <a:buSzPct val="60000"/>
              <a:defRPr sz="2100">
                <a:latin typeface="+mn-lt"/>
                <a:ea typeface="+mn-ea"/>
                <a:cs typeface="+mn-cs"/>
                <a:sym typeface="Calibri"/>
              </a:defRPr>
            </a:pPr>
            <a:r>
              <a:rPr dirty="0"/>
              <a:t>Updated April 2014</a:t>
            </a:r>
          </a:p>
          <a:p>
            <a:pPr marL="0" lvl="1" indent="0">
              <a:lnSpc>
                <a:spcPct val="80000"/>
              </a:lnSpc>
              <a:spcBef>
                <a:spcPts val="500"/>
              </a:spcBef>
              <a:buSzTx/>
              <a:buNone/>
              <a:defRPr sz="800">
                <a:latin typeface="+mn-lt"/>
                <a:ea typeface="+mn-ea"/>
                <a:cs typeface="+mn-cs"/>
                <a:sym typeface="Calibri"/>
              </a:defRPr>
            </a:pPr>
            <a:endParaRPr dirty="0"/>
          </a:p>
          <a:p>
            <a:pPr marL="0" lvl="1" indent="0">
              <a:lnSpc>
                <a:spcPct val="80000"/>
              </a:lnSpc>
              <a:buSzTx/>
              <a:buNone/>
              <a:defRPr sz="2800">
                <a:latin typeface="+mn-lt"/>
                <a:ea typeface="+mn-ea"/>
                <a:cs typeface="+mn-cs"/>
                <a:sym typeface="Calibri"/>
              </a:defRPr>
            </a:pPr>
            <a:r>
              <a:rPr dirty="0"/>
              <a:t>SAMHSA Opioid Overdose Toolkit 2014</a:t>
            </a:r>
          </a:p>
          <a:p>
            <a:pPr marL="742950" lvl="2" indent="-342900">
              <a:lnSpc>
                <a:spcPct val="80000"/>
              </a:lnSpc>
              <a:buClr>
                <a:srgbClr val="000000"/>
              </a:buClr>
              <a:buSzPct val="60000"/>
              <a:defRPr sz="2100">
                <a:latin typeface="+mn-lt"/>
                <a:ea typeface="+mn-ea"/>
                <a:cs typeface="+mn-cs"/>
                <a:sym typeface="Calibri"/>
              </a:defRPr>
            </a:pPr>
            <a:r>
              <a:rPr dirty="0"/>
              <a:t>Encourages expanding access to naloxone for people at risk for overdose and their friends and family.</a:t>
            </a:r>
          </a:p>
          <a:p>
            <a:pPr marL="342900" lvl="2" indent="57150">
              <a:lnSpc>
                <a:spcPct val="80000"/>
              </a:lnSpc>
              <a:buSzTx/>
              <a:buNone/>
              <a:defRPr sz="2100">
                <a:latin typeface="+mn-lt"/>
                <a:ea typeface="+mn-ea"/>
                <a:cs typeface="+mn-cs"/>
                <a:sym typeface="Calibri"/>
              </a:defRPr>
            </a:pPr>
            <a:endParaRPr dirty="0"/>
          </a:p>
          <a:p>
            <a:pPr marL="0" lvl="1" indent="0">
              <a:lnSpc>
                <a:spcPct val="80000"/>
              </a:lnSpc>
              <a:buSzTx/>
              <a:buNone/>
              <a:defRPr sz="800">
                <a:latin typeface="Arial"/>
                <a:ea typeface="Arial"/>
                <a:cs typeface="Arial"/>
                <a:sym typeface="Arial"/>
              </a:defRPr>
            </a:pPr>
            <a:endParaRPr dirty="0"/>
          </a:p>
          <a:p>
            <a:pPr marL="0" lvl="1" indent="0" algn="r">
              <a:lnSpc>
                <a:spcPct val="80000"/>
              </a:lnSpc>
              <a:spcBef>
                <a:spcPts val="0"/>
              </a:spcBef>
              <a:buSzTx/>
              <a:buNone/>
              <a:defRPr sz="900">
                <a:latin typeface="+mn-lt"/>
                <a:ea typeface="+mn-ea"/>
                <a:cs typeface="+mn-cs"/>
                <a:sym typeface="Calibri"/>
              </a:defRPr>
            </a:pPr>
            <a:r>
              <a:rPr dirty="0"/>
              <a:t>	</a:t>
            </a:r>
            <a:r>
              <a:rPr dirty="0" smtClean="0"/>
              <a:t>               </a:t>
            </a:r>
            <a:r>
              <a:rPr dirty="0"/>
              <a:t>	</a:t>
            </a:r>
          </a:p>
        </p:txBody>
      </p:sp>
      <p:sp>
        <p:nvSpPr>
          <p:cNvPr id="339" name="Shape 339"/>
          <p:cNvSpPr>
            <a:spLocks noGrp="1"/>
          </p:cNvSpPr>
          <p:nvPr>
            <p:ph type="title" idx="4294967295"/>
          </p:nvPr>
        </p:nvSpPr>
        <p:spPr>
          <a:xfrm>
            <a:off x="762000" y="304799"/>
            <a:ext cx="8001000" cy="1143002"/>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t>Syringe Access Policies in U.S.</a:t>
            </a:r>
          </a:p>
        </p:txBody>
      </p:sp>
      <p:sp>
        <p:nvSpPr>
          <p:cNvPr id="4" name="Rectangle 3"/>
          <p:cNvSpPr/>
          <p:nvPr/>
        </p:nvSpPr>
        <p:spPr>
          <a:xfrm>
            <a:off x="762000" y="5943600"/>
            <a:ext cx="8077200" cy="646331"/>
          </a:xfrm>
          <a:prstGeom prst="rect">
            <a:avLst/>
          </a:prstGeom>
        </p:spPr>
        <p:txBody>
          <a:bodyPr wrap="square">
            <a:spAutoFit/>
          </a:bodyPr>
          <a:lstStyle/>
          <a:p>
            <a:pPr algn="r"/>
            <a:r>
              <a:rPr lang="en-US" sz="1200" dirty="0" smtClean="0"/>
              <a:t>Sources:	</a:t>
            </a:r>
            <a:r>
              <a:rPr lang="en-US" sz="1200" dirty="0">
                <a:hlinkClick r:id="rId3"/>
              </a:rPr>
              <a:t>https://</a:t>
            </a:r>
            <a:r>
              <a:rPr lang="en-US" sz="1200" dirty="0" smtClean="0">
                <a:hlinkClick r:id="rId3"/>
              </a:rPr>
              <a:t>www.aids.gov/federal-resources/national-hiv-aids-strategy/nhas-update.pdf</a:t>
            </a:r>
            <a:r>
              <a:rPr lang="en-US" sz="1200" dirty="0" smtClean="0"/>
              <a:t> </a:t>
            </a:r>
            <a:endParaRPr lang="en-US" sz="1200" dirty="0"/>
          </a:p>
          <a:p>
            <a:pPr algn="r"/>
            <a:r>
              <a:rPr lang="en-US" sz="1200" dirty="0" smtClean="0"/>
              <a:t>	</a:t>
            </a:r>
            <a:r>
              <a:rPr lang="en-US" sz="1200" dirty="0" smtClean="0">
                <a:hlinkClick r:id="rId4"/>
              </a:rPr>
              <a:t>http</a:t>
            </a:r>
            <a:r>
              <a:rPr lang="en-US" sz="1200" dirty="0">
                <a:hlinkClick r:id="rId4"/>
              </a:rPr>
              <a:t>://</a:t>
            </a:r>
            <a:r>
              <a:rPr lang="en-US" sz="1200" dirty="0" smtClean="0">
                <a:hlinkClick r:id="rId4"/>
              </a:rPr>
              <a:t>www.hhs.gov/ash/initiatives/hepatitis/actionplan_viralhepatitis2011.pdf</a:t>
            </a:r>
            <a:r>
              <a:rPr lang="en-US" sz="1200" dirty="0" smtClean="0"/>
              <a:t>              	</a:t>
            </a:r>
            <a:r>
              <a:rPr lang="en-US" sz="1200" dirty="0" smtClean="0">
                <a:hlinkClick r:id="rId5"/>
              </a:rPr>
              <a:t>http</a:t>
            </a:r>
            <a:r>
              <a:rPr lang="en-US" sz="1200" dirty="0">
                <a:hlinkClick r:id="rId5"/>
              </a:rPr>
              <a:t>://</a:t>
            </a:r>
            <a:r>
              <a:rPr lang="en-US" sz="1200" dirty="0" smtClean="0">
                <a:hlinkClick r:id="rId5"/>
              </a:rPr>
              <a:t>store.samhsa.gov/shin/content/SMA13-4742/Overdose_Toolkit_2014_Jan.pdf</a:t>
            </a:r>
            <a:r>
              <a:rPr lang="en-US" sz="1200" dirty="0" smtClean="0"/>
              <a:t> </a:t>
            </a:r>
            <a:endParaRPr lang="en-US" sz="1200"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501650" y="533400"/>
            <a:ext cx="8153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2075" tIns="46038" rIns="92075" bIns="46038"/>
          <a:lstStyle/>
          <a:p>
            <a:pPr algn="ctr" eaLnBrk="1" fontAlgn="base" hangingPunct="1">
              <a:spcBef>
                <a:spcPct val="0"/>
              </a:spcBef>
              <a:spcAft>
                <a:spcPct val="0"/>
              </a:spcAft>
              <a:buClr>
                <a:srgbClr val="2B4A5E"/>
              </a:buClr>
              <a:defRPr/>
            </a:pPr>
            <a:r>
              <a:rPr lang="en-US" altLang="en-US" sz="3600" b="1" kern="1200" dirty="0">
                <a:latin typeface="+mj-lt"/>
                <a:cs typeface="Arial"/>
              </a:rPr>
              <a:t>U.S. Surgeon Generals</a:t>
            </a:r>
          </a:p>
        </p:txBody>
      </p:sp>
      <p:sp>
        <p:nvSpPr>
          <p:cNvPr id="299011" name="Rectangle 3"/>
          <p:cNvSpPr>
            <a:spLocks noChangeArrowheads="1"/>
          </p:cNvSpPr>
          <p:nvPr/>
        </p:nvSpPr>
        <p:spPr bwMode="auto">
          <a:xfrm>
            <a:off x="457200" y="12954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2075" tIns="46038" rIns="92075" bIns="46038"/>
          <a:lstStyle>
            <a:lvl1pPr eaLnBrk="0" hangingPunct="0">
              <a:defRPr sz="2400">
                <a:solidFill>
                  <a:srgbClr val="000000"/>
                </a:solidFill>
                <a:latin typeface="Calibri" pitchFamily="34" charset="0"/>
                <a:ea typeface="MS PGothic" pitchFamily="34" charset="-128"/>
              </a:defRPr>
            </a:lvl1pPr>
            <a:lvl2pPr marL="742950" indent="-285750" eaLnBrk="0" hangingPunct="0">
              <a:defRPr sz="2400">
                <a:solidFill>
                  <a:srgbClr val="000000"/>
                </a:solidFill>
                <a:latin typeface="Calibri" pitchFamily="34" charset="0"/>
                <a:ea typeface="MS PGothic" pitchFamily="34" charset="-128"/>
              </a:defRPr>
            </a:lvl2pPr>
            <a:lvl3pPr marL="1143000" indent="-228600" eaLnBrk="0" hangingPunct="0">
              <a:defRPr sz="2400">
                <a:solidFill>
                  <a:srgbClr val="000000"/>
                </a:solidFill>
                <a:latin typeface="Calibri" pitchFamily="34" charset="0"/>
                <a:ea typeface="MS PGothic" pitchFamily="34" charset="-128"/>
              </a:defRPr>
            </a:lvl3pPr>
            <a:lvl4pPr marL="1600200" indent="-228600" eaLnBrk="0" hangingPunct="0">
              <a:defRPr sz="2400">
                <a:solidFill>
                  <a:srgbClr val="000000"/>
                </a:solidFill>
                <a:latin typeface="Calibri" pitchFamily="34" charset="0"/>
                <a:ea typeface="MS PGothic" pitchFamily="34" charset="-128"/>
              </a:defRPr>
            </a:lvl4pPr>
            <a:lvl5pPr marL="2057400" indent="-228600" eaLnBrk="0" hangingPunct="0">
              <a:defRPr sz="24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eaLnBrk="1" fontAlgn="base" hangingPunct="1">
              <a:spcBef>
                <a:spcPct val="0"/>
              </a:spcBef>
              <a:spcAft>
                <a:spcPct val="0"/>
              </a:spcAft>
              <a:buClr>
                <a:srgbClr val="2B4A5E"/>
              </a:buClr>
              <a:defRPr/>
            </a:pPr>
            <a:r>
              <a:rPr lang="en-US" altLang="en-US" kern="1200" dirty="0" smtClean="0">
                <a:cs typeface="Arial"/>
              </a:rPr>
              <a:t>Dr. David </a:t>
            </a:r>
            <a:r>
              <a:rPr lang="en-US" altLang="en-US" kern="1200" dirty="0" err="1" smtClean="0">
                <a:cs typeface="Arial"/>
              </a:rPr>
              <a:t>Satcher</a:t>
            </a:r>
            <a:r>
              <a:rPr lang="en-US" altLang="en-US" kern="1200" dirty="0" smtClean="0">
                <a:cs typeface="Arial"/>
              </a:rPr>
              <a:t> (1998-2002)  Syringe exchange is “…</a:t>
            </a:r>
            <a:r>
              <a:rPr lang="en-US" altLang="en-US" kern="1200" dirty="0">
                <a:cs typeface="Arial"/>
              </a:rPr>
              <a:t>a</a:t>
            </a:r>
            <a:r>
              <a:rPr lang="en-US" altLang="en-US" kern="1200" dirty="0" smtClean="0">
                <a:cs typeface="Arial"/>
              </a:rPr>
              <a:t>n effective public health intervention that reduces the transmission of HIV and </a:t>
            </a:r>
            <a:r>
              <a:rPr lang="en-US" altLang="en-US" b="1" kern="1200" dirty="0" smtClean="0">
                <a:solidFill>
                  <a:srgbClr val="3366FF"/>
                </a:solidFill>
                <a:cs typeface="Arial"/>
              </a:rPr>
              <a:t>does not encourage the use of illegal drugs</a:t>
            </a:r>
            <a:r>
              <a:rPr lang="en-US" altLang="en-US" kern="1200" dirty="0" smtClean="0">
                <a:cs typeface="Arial"/>
              </a:rPr>
              <a:t>.”</a:t>
            </a:r>
          </a:p>
          <a:p>
            <a:pPr eaLnBrk="1" fontAlgn="base" hangingPunct="1">
              <a:spcBef>
                <a:spcPct val="0"/>
              </a:spcBef>
              <a:spcAft>
                <a:spcPct val="0"/>
              </a:spcAft>
              <a:buClr>
                <a:srgbClr val="2B4A5E"/>
              </a:buClr>
              <a:defRPr/>
            </a:pPr>
            <a:endParaRPr lang="en-US" altLang="en-US" sz="1200" kern="1200" dirty="0" smtClean="0">
              <a:cs typeface="Arial"/>
            </a:endParaRPr>
          </a:p>
          <a:p>
            <a:pPr eaLnBrk="1" fontAlgn="base" hangingPunct="1">
              <a:spcBef>
                <a:spcPct val="0"/>
              </a:spcBef>
              <a:spcAft>
                <a:spcPct val="0"/>
              </a:spcAft>
              <a:buClr>
                <a:srgbClr val="2B4A5E"/>
              </a:buClr>
              <a:defRPr/>
            </a:pPr>
            <a:r>
              <a:rPr lang="en-US" altLang="en-US" kern="1200" dirty="0" smtClean="0">
                <a:cs typeface="Arial"/>
              </a:rPr>
              <a:t>Dr. </a:t>
            </a:r>
            <a:r>
              <a:rPr lang="en-US" altLang="en-US" kern="1200" dirty="0" err="1" smtClean="0">
                <a:cs typeface="Arial"/>
              </a:rPr>
              <a:t>Joyceln</a:t>
            </a:r>
            <a:r>
              <a:rPr lang="en-US" altLang="en-US" kern="1200" dirty="0" smtClean="0">
                <a:cs typeface="Arial"/>
              </a:rPr>
              <a:t> Elders (1993-1994) “Silence about the importance of needle exchange programs </a:t>
            </a:r>
            <a:r>
              <a:rPr lang="en-US" altLang="en-US" b="1" kern="1200" dirty="0" smtClean="0">
                <a:solidFill>
                  <a:srgbClr val="FF0000"/>
                </a:solidFill>
                <a:cs typeface="Arial"/>
              </a:rPr>
              <a:t>is causing deaths of thousands of our bright young black and Latino men and women</a:t>
            </a:r>
            <a:r>
              <a:rPr lang="en-US" altLang="en-US" kern="1200" dirty="0" smtClean="0">
                <a:cs typeface="Arial"/>
              </a:rPr>
              <a:t>.”</a:t>
            </a:r>
          </a:p>
          <a:p>
            <a:pPr eaLnBrk="1" fontAlgn="base" hangingPunct="1">
              <a:spcBef>
                <a:spcPct val="0"/>
              </a:spcBef>
              <a:spcAft>
                <a:spcPct val="0"/>
              </a:spcAft>
              <a:buClr>
                <a:srgbClr val="2B4A5E"/>
              </a:buClr>
              <a:defRPr/>
            </a:pPr>
            <a:endParaRPr lang="en-US" altLang="en-US" sz="1200" kern="1200" dirty="0" smtClean="0">
              <a:cs typeface="Arial"/>
            </a:endParaRPr>
          </a:p>
          <a:p>
            <a:pPr eaLnBrk="1" fontAlgn="base" hangingPunct="1">
              <a:spcBef>
                <a:spcPct val="0"/>
              </a:spcBef>
              <a:spcAft>
                <a:spcPct val="0"/>
              </a:spcAft>
              <a:buClr>
                <a:srgbClr val="2B4A5E"/>
              </a:buClr>
              <a:defRPr/>
            </a:pPr>
            <a:endParaRPr lang="en-US" altLang="en-US" sz="1200" kern="1200" dirty="0" smtClean="0">
              <a:cs typeface="Arial"/>
            </a:endParaRPr>
          </a:p>
          <a:p>
            <a:pPr eaLnBrk="1" fontAlgn="base" hangingPunct="1">
              <a:spcBef>
                <a:spcPct val="0"/>
              </a:spcBef>
              <a:spcAft>
                <a:spcPct val="0"/>
              </a:spcAft>
              <a:buClr>
                <a:srgbClr val="2B4A5E"/>
              </a:buClr>
              <a:defRPr/>
            </a:pPr>
            <a:r>
              <a:rPr lang="en-US" altLang="en-US" kern="1200" dirty="0" smtClean="0">
                <a:cs typeface="Arial"/>
              </a:rPr>
              <a:t>Dr. C. Everett Keep (1982-1989) “…if clean needles will do anything to contain a part of the epidemic, </a:t>
            </a:r>
            <a:r>
              <a:rPr lang="en-US" altLang="en-US" b="1" kern="1200" dirty="0" smtClean="0">
                <a:solidFill>
                  <a:srgbClr val="008000"/>
                </a:solidFill>
                <a:cs typeface="Arial"/>
              </a:rPr>
              <a:t>we should not have any foolish inhibitions about doing so</a:t>
            </a:r>
            <a:r>
              <a:rPr lang="en-US" altLang="en-US" kern="1200" dirty="0" smtClean="0">
                <a:cs typeface="Arial"/>
              </a:rPr>
              <a:t>.”</a:t>
            </a:r>
            <a:endParaRPr lang="en-US" altLang="ja-JP" kern="1200" dirty="0" smtClean="0">
              <a:cs typeface="Arial"/>
            </a:endParaRPr>
          </a:p>
          <a:p>
            <a:pPr eaLnBrk="1" fontAlgn="base" hangingPunct="1">
              <a:spcBef>
                <a:spcPct val="0"/>
              </a:spcBef>
              <a:spcAft>
                <a:spcPct val="0"/>
              </a:spcAft>
              <a:buClr>
                <a:srgbClr val="2B4A5E"/>
              </a:buClr>
              <a:defRPr/>
            </a:pPr>
            <a:endParaRPr lang="en-US" altLang="en-US" kern="1200" dirty="0" smtClean="0">
              <a:cs typeface="Arial"/>
            </a:endParaRPr>
          </a:p>
          <a:p>
            <a:pPr eaLnBrk="1" fontAlgn="base" hangingPunct="1">
              <a:spcBef>
                <a:spcPct val="0"/>
              </a:spcBef>
              <a:spcAft>
                <a:spcPct val="0"/>
              </a:spcAft>
              <a:buClr>
                <a:srgbClr val="2B4A5E"/>
              </a:buClr>
              <a:defRPr/>
            </a:pPr>
            <a:endParaRPr lang="en-US" altLang="en-US" kern="1200" dirty="0" smtClean="0">
              <a:cs typeface="Arial"/>
            </a:endParaRPr>
          </a:p>
        </p:txBody>
      </p:sp>
      <p:sp>
        <p:nvSpPr>
          <p:cNvPr id="299012" name="Rectangle 4"/>
          <p:cNvSpPr>
            <a:spLocks noChangeArrowheads="1"/>
          </p:cNvSpPr>
          <p:nvPr/>
        </p:nvSpPr>
        <p:spPr bwMode="auto">
          <a:xfrm>
            <a:off x="481013" y="6083300"/>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92075" tIns="46038" rIns="92075" bIns="46038"/>
          <a:lstStyle/>
          <a:p>
            <a:pPr eaLnBrk="0" fontAlgn="base">
              <a:spcBef>
                <a:spcPct val="0"/>
              </a:spcBef>
              <a:spcAft>
                <a:spcPct val="0"/>
              </a:spcAft>
              <a:buClr>
                <a:srgbClr val="E46C0A"/>
              </a:buClr>
              <a:buFont typeface="Calibri" charset="0"/>
              <a:buChar char="?"/>
              <a:defRPr/>
            </a:pPr>
            <a:endParaRPr lang="en-US" sz="1800" kern="1200">
              <a:latin typeface="Arial" charset="0"/>
              <a:ea typeface="ＭＳ Ｐゴシック" charset="0"/>
              <a:cs typeface="Arial"/>
            </a:endParaRPr>
          </a:p>
        </p:txBody>
      </p:sp>
    </p:spTree>
    <p:extLst>
      <p:ext uri="{BB962C8B-B14F-4D97-AF65-F5344CB8AC3E}">
        <p14:creationId xmlns:p14="http://schemas.microsoft.com/office/powerpoint/2010/main" xmlns="" val="4045365268"/>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p:nvPr/>
        </p:nvSpPr>
        <p:spPr>
          <a:xfrm>
            <a:off x="0" y="152400"/>
            <a:ext cx="8991600" cy="144655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3600" b="1">
                <a:latin typeface="+mn-lt"/>
                <a:ea typeface="+mn-ea"/>
                <a:cs typeface="+mn-cs"/>
                <a:sym typeface="Calibri"/>
              </a:defRPr>
            </a:lvl1pPr>
          </a:lstStyle>
          <a:p>
            <a:r>
              <a:rPr lang="en-US" sz="4400" u="sng" dirty="0" smtClean="0"/>
              <a:t>3. </a:t>
            </a:r>
            <a:r>
              <a:rPr sz="4400" u="sng" dirty="0" smtClean="0"/>
              <a:t>Benefits </a:t>
            </a:r>
            <a:r>
              <a:rPr sz="4400" u="sng" dirty="0"/>
              <a:t>of </a:t>
            </a:r>
            <a:endParaRPr lang="en-US" sz="4400" u="sng" dirty="0" smtClean="0"/>
          </a:p>
          <a:p>
            <a:r>
              <a:rPr sz="4400" u="sng" dirty="0" smtClean="0"/>
              <a:t>Syringe </a:t>
            </a:r>
            <a:r>
              <a:rPr sz="4400" u="sng" dirty="0"/>
              <a:t>Access Programs </a:t>
            </a:r>
          </a:p>
        </p:txBody>
      </p:sp>
      <p:pic>
        <p:nvPicPr>
          <p:cNvPr id="344" name="image.png"/>
          <p:cNvPicPr>
            <a:picLocks noChangeAspect="1"/>
          </p:cNvPicPr>
          <p:nvPr/>
        </p:nvPicPr>
        <p:blipFill>
          <a:blip r:embed="rId3" cstate="print">
            <a:extLst/>
          </a:blip>
          <a:stretch>
            <a:fillRect/>
          </a:stretch>
        </p:blipFill>
        <p:spPr>
          <a:xfrm>
            <a:off x="609600" y="1371600"/>
            <a:ext cx="7960318" cy="5791200"/>
          </a:xfrm>
          <a:prstGeom prst="rect">
            <a:avLst/>
          </a:prstGeom>
          <a:ln w="12700">
            <a:miter lim="400000"/>
          </a:ln>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idx="4294967295"/>
          </p:nvPr>
        </p:nvSpPr>
        <p:spPr>
          <a:xfrm>
            <a:off x="1143000" y="914400"/>
            <a:ext cx="6858000" cy="990600"/>
          </a:xfrm>
          <a:prstGeom prst="rect">
            <a:avLst/>
          </a:prstGeom>
          <a:extLst>
            <a:ext uri="{C572A759-6A51-4108-AA02-DFA0A04FC94B}">
              <ma14:wrappingTextBoxFlag xmlns="" xmlns:ma14="http://schemas.microsoft.com/office/mac/drawingml/2011/main" val="1"/>
            </a:ext>
          </a:extLst>
        </p:spPr>
        <p:txBody>
          <a:bodyPr>
            <a:normAutofit/>
          </a:bodyPr>
          <a:lstStyle/>
          <a:p>
            <a:pPr>
              <a:defRPr sz="3600" b="1">
                <a:solidFill>
                  <a:srgbClr val="000000"/>
                </a:solidFill>
              </a:defRPr>
            </a:pPr>
            <a:r>
              <a:t>Syringe Access Programs </a:t>
            </a:r>
            <a:r>
              <a:rPr>
                <a:solidFill>
                  <a:srgbClr val="C00000"/>
                </a:solidFill>
              </a:rPr>
              <a:t>DO</a:t>
            </a:r>
            <a:r>
              <a:rPr b="0">
                <a:solidFill>
                  <a:srgbClr val="242852"/>
                </a:solidFill>
              </a:rPr>
              <a:t>:</a:t>
            </a:r>
          </a:p>
        </p:txBody>
      </p:sp>
      <p:sp>
        <p:nvSpPr>
          <p:cNvPr id="349" name="Shape 349"/>
          <p:cNvSpPr>
            <a:spLocks noGrp="1"/>
          </p:cNvSpPr>
          <p:nvPr>
            <p:ph type="body" sz="half" idx="4294967295"/>
          </p:nvPr>
        </p:nvSpPr>
        <p:spPr>
          <a:xfrm>
            <a:off x="228600" y="2209800"/>
            <a:ext cx="8153400" cy="2743200"/>
          </a:xfrm>
          <a:prstGeom prst="rect">
            <a:avLst/>
          </a:prstGeom>
          <a:extLst>
            <a:ext uri="{C572A759-6A51-4108-AA02-DFA0A04FC94B}">
              <ma14:wrappingTextBoxFlag xmlns="" xmlns:ma14="http://schemas.microsoft.com/office/mac/drawingml/2011/main" val="1"/>
            </a:ext>
          </a:extLst>
        </p:spPr>
        <p:txBody>
          <a:bodyPr>
            <a:normAutofit/>
          </a:bodyPr>
          <a:lstStyle/>
          <a:p>
            <a:pPr marL="0" indent="0">
              <a:buSzTx/>
              <a:buNone/>
              <a:defRPr sz="1200" i="1">
                <a:latin typeface="+mn-lt"/>
                <a:ea typeface="+mn-ea"/>
                <a:cs typeface="+mn-cs"/>
                <a:sym typeface="Calibri"/>
              </a:defRPr>
            </a:pPr>
            <a:endParaRPr/>
          </a:p>
          <a:p>
            <a:pPr marL="0" indent="0">
              <a:buSzTx/>
              <a:buNone/>
              <a:defRPr sz="2800" b="1">
                <a:solidFill>
                  <a:srgbClr val="C00000"/>
                </a:solidFill>
                <a:latin typeface="+mn-lt"/>
                <a:ea typeface="+mn-ea"/>
                <a:cs typeface="+mn-cs"/>
                <a:sym typeface="Calibri"/>
              </a:defRPr>
            </a:pPr>
            <a:r>
              <a:t>	X</a:t>
            </a:r>
            <a:r>
              <a:rPr b="0">
                <a:solidFill>
                  <a:srgbClr val="000000"/>
                </a:solidFill>
              </a:rPr>
              <a:t> Decrease spread of HIV</a:t>
            </a:r>
          </a:p>
          <a:p>
            <a:pPr marL="0" indent="0">
              <a:buSzTx/>
              <a:buNone/>
              <a:defRPr sz="900">
                <a:latin typeface="+mn-lt"/>
                <a:ea typeface="+mn-ea"/>
                <a:cs typeface="+mn-cs"/>
                <a:sym typeface="Calibri"/>
              </a:defRPr>
            </a:pPr>
            <a:endParaRPr b="0">
              <a:solidFill>
                <a:srgbClr val="000000"/>
              </a:solidFill>
            </a:endParaRPr>
          </a:p>
          <a:p>
            <a:pPr marL="0" indent="0">
              <a:buSzTx/>
              <a:buNone/>
              <a:defRPr sz="2800" b="1">
                <a:solidFill>
                  <a:srgbClr val="C00000"/>
                </a:solidFill>
                <a:latin typeface="+mn-lt"/>
                <a:ea typeface="+mn-ea"/>
                <a:cs typeface="+mn-cs"/>
                <a:sym typeface="Calibri"/>
              </a:defRPr>
            </a:pPr>
            <a:r>
              <a:t>	X</a:t>
            </a:r>
            <a:r>
              <a:rPr b="0">
                <a:solidFill>
                  <a:srgbClr val="000000"/>
                </a:solidFill>
              </a:rPr>
              <a:t> Reduce risk for Hep C</a:t>
            </a:r>
          </a:p>
          <a:p>
            <a:pPr marL="0" indent="0">
              <a:buSzTx/>
              <a:buNone/>
              <a:defRPr sz="900">
                <a:latin typeface="+mn-lt"/>
                <a:ea typeface="+mn-ea"/>
                <a:cs typeface="+mn-cs"/>
                <a:sym typeface="Calibri"/>
              </a:defRPr>
            </a:pPr>
            <a:endParaRPr b="0">
              <a:solidFill>
                <a:srgbClr val="000000"/>
              </a:solidFill>
            </a:endParaRPr>
          </a:p>
          <a:p>
            <a:pPr marL="0" indent="0">
              <a:buSzTx/>
              <a:buNone/>
              <a:defRPr sz="2800" b="1">
                <a:solidFill>
                  <a:srgbClr val="C00000"/>
                </a:solidFill>
                <a:latin typeface="+mn-lt"/>
                <a:ea typeface="+mn-ea"/>
                <a:cs typeface="+mn-cs"/>
                <a:sym typeface="Calibri"/>
              </a:defRPr>
            </a:pPr>
            <a:r>
              <a:t>	X</a:t>
            </a:r>
            <a:r>
              <a:rPr b="0">
                <a:solidFill>
                  <a:srgbClr val="000000"/>
                </a:solidFill>
              </a:rPr>
              <a:t> Increase likelihood to link PWID w. care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ChangeArrowheads="1"/>
          </p:cNvSpPr>
          <p:nvPr/>
        </p:nvSpPr>
        <p:spPr bwMode="auto">
          <a:xfrm>
            <a:off x="762000" y="533400"/>
            <a:ext cx="7543800" cy="769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46038" tIns="46038" rIns="46038" bIns="46038">
            <a:spAutoFit/>
          </a:bodyPr>
          <a:lstStyle/>
          <a:p>
            <a:pPr algn="ctr" fontAlgn="base">
              <a:spcBef>
                <a:spcPct val="0"/>
              </a:spcBef>
              <a:spcAft>
                <a:spcPct val="0"/>
              </a:spcAft>
              <a:defRPr/>
            </a:pPr>
            <a:r>
              <a:rPr lang="en-US" sz="4400" b="1" u="sng" kern="1200" dirty="0">
                <a:latin typeface="Calibri"/>
                <a:ea typeface="ＭＳ Ｐゴシック"/>
                <a:cs typeface="Arial"/>
                <a:sym typeface="Calibri"/>
              </a:rPr>
              <a:t>1. Workshop Overview</a:t>
            </a:r>
          </a:p>
        </p:txBody>
      </p:sp>
      <p:pic>
        <p:nvPicPr>
          <p:cNvPr id="4" name="Picture 2" descr="C:\Users\Johnathan Morpurgo\Desktop\normal_Stick_blueman_212_01.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887" r="13937" b="5230"/>
          <a:stretch/>
        </p:blipFill>
        <p:spPr bwMode="auto">
          <a:xfrm>
            <a:off x="2800481" y="1478280"/>
            <a:ext cx="3623180" cy="4922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390412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title" idx="4294967295"/>
          </p:nvPr>
        </p:nvSpPr>
        <p:spPr>
          <a:xfrm>
            <a:off x="1143000" y="914400"/>
            <a:ext cx="6858000" cy="990600"/>
          </a:xfrm>
          <a:prstGeom prst="rect">
            <a:avLst/>
          </a:prstGeom>
          <a:extLst>
            <a:ext uri="{C572A759-6A51-4108-AA02-DFA0A04FC94B}">
              <ma14:wrappingTextBoxFlag xmlns="" xmlns:ma14="http://schemas.microsoft.com/office/mac/drawingml/2011/main" val="1"/>
            </a:ext>
          </a:extLst>
        </p:spPr>
        <p:txBody>
          <a:bodyPr>
            <a:normAutofit/>
          </a:bodyPr>
          <a:lstStyle/>
          <a:p>
            <a:pPr defTabSz="859536">
              <a:defRPr sz="3384" b="1">
                <a:solidFill>
                  <a:srgbClr val="000000"/>
                </a:solidFill>
              </a:defRPr>
            </a:pPr>
            <a:r>
              <a:t>Syringe Access Programs </a:t>
            </a:r>
            <a:r>
              <a:rPr i="1">
                <a:solidFill>
                  <a:srgbClr val="C00000"/>
                </a:solidFill>
              </a:rPr>
              <a:t>DO NOT</a:t>
            </a:r>
            <a:r>
              <a:rPr b="0" i="1">
                <a:solidFill>
                  <a:srgbClr val="242852"/>
                </a:solidFill>
              </a:rPr>
              <a:t>:</a:t>
            </a:r>
          </a:p>
        </p:txBody>
      </p:sp>
      <p:sp>
        <p:nvSpPr>
          <p:cNvPr id="354" name="Shape 354"/>
          <p:cNvSpPr>
            <a:spLocks noGrp="1"/>
          </p:cNvSpPr>
          <p:nvPr>
            <p:ph type="body" sz="half" idx="4294967295"/>
          </p:nvPr>
        </p:nvSpPr>
        <p:spPr>
          <a:xfrm>
            <a:off x="228600" y="2209800"/>
            <a:ext cx="8153400" cy="2743200"/>
          </a:xfrm>
          <a:prstGeom prst="rect">
            <a:avLst/>
          </a:prstGeom>
          <a:extLst>
            <a:ext uri="{C572A759-6A51-4108-AA02-DFA0A04FC94B}">
              <ma14:wrappingTextBoxFlag xmlns="" xmlns:ma14="http://schemas.microsoft.com/office/mac/drawingml/2011/main" val="1"/>
            </a:ext>
          </a:extLst>
        </p:spPr>
        <p:txBody>
          <a:bodyPr>
            <a:normAutofit/>
          </a:bodyPr>
          <a:lstStyle/>
          <a:p>
            <a:pPr marL="0" indent="0">
              <a:buSzTx/>
              <a:buNone/>
              <a:defRPr sz="1200" i="1">
                <a:latin typeface="+mn-lt"/>
                <a:ea typeface="+mn-ea"/>
                <a:cs typeface="+mn-cs"/>
                <a:sym typeface="Calibri"/>
              </a:defRPr>
            </a:pPr>
            <a:endParaRPr/>
          </a:p>
          <a:p>
            <a:pPr marL="0" indent="0">
              <a:buSzTx/>
              <a:buNone/>
              <a:defRPr sz="2800" b="1">
                <a:solidFill>
                  <a:srgbClr val="C00000"/>
                </a:solidFill>
                <a:latin typeface="+mn-lt"/>
                <a:ea typeface="+mn-ea"/>
                <a:cs typeface="+mn-cs"/>
                <a:sym typeface="Calibri"/>
              </a:defRPr>
            </a:pPr>
            <a:r>
              <a:t>	X</a:t>
            </a:r>
            <a:r>
              <a:rPr b="0">
                <a:solidFill>
                  <a:srgbClr val="000000"/>
                </a:solidFill>
              </a:rPr>
              <a:t> Encourage drug use</a:t>
            </a:r>
          </a:p>
          <a:p>
            <a:pPr marL="0" indent="0">
              <a:buSzTx/>
              <a:buNone/>
              <a:defRPr sz="900">
                <a:latin typeface="+mn-lt"/>
                <a:ea typeface="+mn-ea"/>
                <a:cs typeface="+mn-cs"/>
                <a:sym typeface="Calibri"/>
              </a:defRPr>
            </a:pPr>
            <a:endParaRPr b="0">
              <a:solidFill>
                <a:srgbClr val="000000"/>
              </a:solidFill>
            </a:endParaRPr>
          </a:p>
          <a:p>
            <a:pPr marL="0" indent="0">
              <a:buSzTx/>
              <a:buNone/>
              <a:defRPr sz="2800" b="1">
                <a:solidFill>
                  <a:srgbClr val="C00000"/>
                </a:solidFill>
                <a:latin typeface="+mn-lt"/>
                <a:ea typeface="+mn-ea"/>
                <a:cs typeface="+mn-cs"/>
                <a:sym typeface="Calibri"/>
              </a:defRPr>
            </a:pPr>
            <a:r>
              <a:t>	X</a:t>
            </a:r>
            <a:r>
              <a:rPr b="0">
                <a:solidFill>
                  <a:srgbClr val="000000"/>
                </a:solidFill>
              </a:rPr>
              <a:t> Increase inappropriately discarded syringes</a:t>
            </a:r>
          </a:p>
          <a:p>
            <a:pPr marL="0" indent="0">
              <a:buSzTx/>
              <a:buNone/>
              <a:defRPr sz="900">
                <a:latin typeface="+mn-lt"/>
                <a:ea typeface="+mn-ea"/>
                <a:cs typeface="+mn-cs"/>
                <a:sym typeface="Calibri"/>
              </a:defRPr>
            </a:pPr>
            <a:endParaRPr b="0">
              <a:solidFill>
                <a:srgbClr val="000000"/>
              </a:solidFill>
            </a:endParaRPr>
          </a:p>
          <a:p>
            <a:pPr marL="0" indent="0">
              <a:buSzTx/>
              <a:buNone/>
              <a:defRPr sz="2800" b="1">
                <a:solidFill>
                  <a:srgbClr val="C00000"/>
                </a:solidFill>
                <a:latin typeface="+mn-lt"/>
                <a:ea typeface="+mn-ea"/>
                <a:cs typeface="+mn-cs"/>
                <a:sym typeface="Calibri"/>
              </a:defRPr>
            </a:pPr>
            <a:r>
              <a:t>	X</a:t>
            </a:r>
            <a:r>
              <a:rPr b="0">
                <a:solidFill>
                  <a:srgbClr val="000000"/>
                </a:solidFill>
              </a:rPr>
              <a:t> Increase needle stick injuries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457200" y="457200"/>
            <a:ext cx="8153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2075" tIns="46038" rIns="92075" bIns="46038"/>
          <a:lstStyle/>
          <a:p>
            <a:pPr algn="ctr" fontAlgn="base" hangingPunct="1">
              <a:spcBef>
                <a:spcPct val="0"/>
              </a:spcBef>
              <a:spcAft>
                <a:spcPct val="0"/>
              </a:spcAft>
              <a:defRPr/>
            </a:pPr>
            <a:r>
              <a:rPr lang="en-US" sz="3600" b="1" kern="1200">
                <a:latin typeface="Calibri" charset="0"/>
                <a:ea typeface="MS PGothic" charset="0"/>
                <a:cs typeface="MS PGothic" charset="0"/>
              </a:rPr>
              <a:t>Reduction in HIV Incidence</a:t>
            </a:r>
          </a:p>
        </p:txBody>
      </p:sp>
      <p:sp>
        <p:nvSpPr>
          <p:cNvPr id="294915" name="Rectangle 3"/>
          <p:cNvSpPr>
            <a:spLocks noChangeArrowheads="1"/>
          </p:cNvSpPr>
          <p:nvPr/>
        </p:nvSpPr>
        <p:spPr bwMode="auto">
          <a:xfrm>
            <a:off x="533400" y="1524000"/>
            <a:ext cx="81534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2075" tIns="46038" rIns="92075" bIns="46038"/>
          <a:lstStyle/>
          <a:p>
            <a:pPr marL="319088" indent="-319088" fontAlgn="base" hangingPunct="1">
              <a:spcBef>
                <a:spcPct val="0"/>
              </a:spcBef>
              <a:spcAft>
                <a:spcPct val="0"/>
              </a:spcAft>
              <a:buClr>
                <a:srgbClr val="000000"/>
              </a:buClr>
              <a:buFont typeface="Wingdings" charset="0"/>
              <a:buChar char="q"/>
              <a:defRPr/>
            </a:pPr>
            <a:r>
              <a:rPr lang="en-US" sz="2600" kern="1200" dirty="0">
                <a:latin typeface="Calibri" charset="0"/>
                <a:ea typeface="MS PGothic" charset="0"/>
                <a:cs typeface="MS PGothic" charset="0"/>
              </a:rPr>
              <a:t>Syringe access is the most effective, </a:t>
            </a:r>
            <a:r>
              <a:rPr lang="en-US" sz="2600" b="1" kern="1200" dirty="0">
                <a:latin typeface="Calibri" charset="0"/>
                <a:ea typeface="MS PGothic" charset="0"/>
                <a:cs typeface="MS PGothic" charset="0"/>
              </a:rPr>
              <a:t>evidence-based</a:t>
            </a:r>
            <a:r>
              <a:rPr lang="en-US" sz="2600" kern="1200" dirty="0">
                <a:latin typeface="Calibri" charset="0"/>
                <a:ea typeface="MS PGothic" charset="0"/>
                <a:cs typeface="MS PGothic" charset="0"/>
              </a:rPr>
              <a:t> HIV prevention tool for people who inject drugs.</a:t>
            </a:r>
          </a:p>
          <a:p>
            <a:pPr marL="319088" indent="-319088" fontAlgn="base" hangingPunct="1">
              <a:spcBef>
                <a:spcPct val="0"/>
              </a:spcBef>
              <a:spcAft>
                <a:spcPct val="0"/>
              </a:spcAft>
              <a:defRPr/>
            </a:pPr>
            <a:endParaRPr lang="en-US" sz="2600" kern="1200" dirty="0">
              <a:latin typeface="Calibri" charset="0"/>
              <a:ea typeface="MS PGothic" charset="0"/>
              <a:cs typeface="MS PGothic" charset="0"/>
            </a:endParaRPr>
          </a:p>
          <a:p>
            <a:pPr marL="319088" indent="-319088" fontAlgn="base" hangingPunct="1">
              <a:spcBef>
                <a:spcPct val="0"/>
              </a:spcBef>
              <a:spcAft>
                <a:spcPct val="0"/>
              </a:spcAft>
              <a:buClr>
                <a:srgbClr val="000000"/>
              </a:buClr>
              <a:buFont typeface="Wingdings" charset="0"/>
              <a:buChar char="q"/>
              <a:defRPr/>
            </a:pPr>
            <a:r>
              <a:rPr lang="en-US" sz="2600" kern="1200" dirty="0">
                <a:latin typeface="Calibri" charset="0"/>
                <a:ea typeface="MS PGothic" charset="0"/>
                <a:cs typeface="MS PGothic" charset="0"/>
              </a:rPr>
              <a:t>Federal agencies for national health such as the CDC, SAMHSA, HRSA, and NIDA conclude the use of sterile syringes to prevent the spread of HIV and other blood-borne infectious diseases.</a:t>
            </a:r>
          </a:p>
          <a:p>
            <a:pPr marL="319088" indent="-319088" fontAlgn="base" hangingPunct="1">
              <a:spcBef>
                <a:spcPct val="0"/>
              </a:spcBef>
              <a:spcAft>
                <a:spcPct val="0"/>
              </a:spcAft>
              <a:defRPr/>
            </a:pPr>
            <a:endParaRPr lang="en-US" sz="2600" kern="1200" dirty="0">
              <a:latin typeface="Calibri" charset="0"/>
              <a:ea typeface="MS PGothic" charset="0"/>
              <a:cs typeface="MS PGothic" charset="0"/>
            </a:endParaRPr>
          </a:p>
          <a:p>
            <a:pPr marL="319088" indent="-319088" fontAlgn="base" hangingPunct="1">
              <a:spcBef>
                <a:spcPct val="0"/>
              </a:spcBef>
              <a:spcAft>
                <a:spcPct val="0"/>
              </a:spcAft>
              <a:buClr>
                <a:srgbClr val="000000"/>
              </a:buClr>
              <a:buFont typeface="Wingdings" charset="0"/>
              <a:buChar char="q"/>
              <a:defRPr/>
            </a:pPr>
            <a:r>
              <a:rPr lang="en-US" sz="2600" b="1" kern="1200" dirty="0">
                <a:latin typeface="Calibri" charset="0"/>
                <a:ea typeface="MS PGothic" charset="0"/>
                <a:cs typeface="MS PGothic" charset="0"/>
              </a:rPr>
              <a:t>PWID</a:t>
            </a:r>
            <a:r>
              <a:rPr lang="en-US" sz="2600" kern="1200" dirty="0">
                <a:latin typeface="Calibri" charset="0"/>
                <a:ea typeface="MS PGothic" charset="0"/>
                <a:cs typeface="MS PGothic" charset="0"/>
              </a:rPr>
              <a:t> have reversed the course of the AIDS epidemic by using sterile syringes and </a:t>
            </a:r>
            <a:r>
              <a:rPr lang="en-US" sz="2600" b="1" kern="1200" dirty="0">
                <a:latin typeface="Calibri" charset="0"/>
                <a:ea typeface="MS PGothic" charset="0"/>
                <a:cs typeface="MS PGothic" charset="0"/>
              </a:rPr>
              <a:t>harm reduction </a:t>
            </a:r>
            <a:r>
              <a:rPr lang="en-US" sz="2600" kern="1200" dirty="0">
                <a:latin typeface="Calibri" charset="0"/>
                <a:ea typeface="MS PGothic" charset="0"/>
                <a:cs typeface="MS PGothic" charset="0"/>
              </a:rPr>
              <a:t>practices. </a:t>
            </a:r>
          </a:p>
        </p:txBody>
      </p:sp>
      <p:sp>
        <p:nvSpPr>
          <p:cNvPr id="294916" name="Rectangle 4"/>
          <p:cNvSpPr>
            <a:spLocks noChangeArrowheads="1"/>
          </p:cNvSpPr>
          <p:nvPr/>
        </p:nvSpPr>
        <p:spPr bwMode="auto">
          <a:xfrm>
            <a:off x="1600200" y="5970588"/>
            <a:ext cx="7391400" cy="27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2075" tIns="46038" rIns="92075" bIns="46038">
            <a:spAutoFit/>
          </a:bodyPr>
          <a:lstStyle/>
          <a:p>
            <a:pPr algn="r" fontAlgn="base" hangingPunct="1">
              <a:spcBef>
                <a:spcPct val="0"/>
              </a:spcBef>
              <a:spcAft>
                <a:spcPct val="0"/>
              </a:spcAft>
              <a:defRPr/>
            </a:pPr>
            <a:r>
              <a:rPr lang="en-US" sz="1200" i="1" kern="1200" dirty="0">
                <a:latin typeface="Calibri" charset="0"/>
                <a:ea typeface="MS PGothic" charset="0"/>
                <a:cs typeface="MS PGothic" charset="0"/>
              </a:rPr>
              <a:t>Science-based Literature Review on SEPs in the United States 1996-2008. Joanna </a:t>
            </a:r>
            <a:r>
              <a:rPr lang="en-US" sz="1200" i="1" kern="1200" dirty="0" err="1">
                <a:latin typeface="Calibri" charset="0"/>
                <a:ea typeface="MS PGothic" charset="0"/>
                <a:cs typeface="MS PGothic" charset="0"/>
              </a:rPr>
              <a:t>Berton</a:t>
            </a:r>
            <a:r>
              <a:rPr lang="en-US" sz="1200" i="1" kern="1200" dirty="0">
                <a:latin typeface="Calibri" charset="0"/>
                <a:ea typeface="MS PGothic" charset="0"/>
                <a:cs typeface="MS PGothic" charset="0"/>
              </a:rPr>
              <a:t> Martinez</a:t>
            </a:r>
          </a:p>
        </p:txBody>
      </p:sp>
    </p:spTree>
    <p:extLst>
      <p:ext uri="{BB962C8B-B14F-4D97-AF65-F5344CB8AC3E}">
        <p14:creationId xmlns:p14="http://schemas.microsoft.com/office/powerpoint/2010/main" xmlns="" val="7931137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4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4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457200" y="533400"/>
            <a:ext cx="8153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2075" tIns="46038" rIns="92075" bIns="46038"/>
          <a:lstStyle/>
          <a:p>
            <a:pPr algn="ctr" fontAlgn="base" hangingPunct="1">
              <a:spcBef>
                <a:spcPct val="0"/>
              </a:spcBef>
              <a:spcAft>
                <a:spcPct val="0"/>
              </a:spcAft>
              <a:defRPr/>
            </a:pPr>
            <a:r>
              <a:rPr lang="en-US" sz="3600" b="1" kern="1200">
                <a:latin typeface="Calibri" charset="0"/>
                <a:ea typeface="MS PGothic" charset="0"/>
                <a:cs typeface="MS PGothic" charset="0"/>
              </a:rPr>
              <a:t>Reduction in Hep C Transmission Risk</a:t>
            </a:r>
          </a:p>
        </p:txBody>
      </p:sp>
      <p:sp>
        <p:nvSpPr>
          <p:cNvPr id="296963" name="Rectangle 3"/>
          <p:cNvSpPr>
            <a:spLocks noChangeArrowheads="1"/>
          </p:cNvSpPr>
          <p:nvPr/>
        </p:nvSpPr>
        <p:spPr bwMode="auto">
          <a:xfrm>
            <a:off x="457200" y="1600200"/>
            <a:ext cx="81534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eaLnBrk="0" hangingPunct="0">
              <a:defRPr sz="2400">
                <a:solidFill>
                  <a:srgbClr val="000000"/>
                </a:solidFill>
                <a:latin typeface="Calibri" pitchFamily="34" charset="0"/>
                <a:ea typeface="MS PGothic" pitchFamily="34" charset="-128"/>
              </a:defRPr>
            </a:lvl1pPr>
            <a:lvl2pPr marL="742950" indent="-285750" eaLnBrk="0" hangingPunct="0">
              <a:defRPr sz="2400">
                <a:solidFill>
                  <a:srgbClr val="000000"/>
                </a:solidFill>
                <a:latin typeface="Calibri" pitchFamily="34" charset="0"/>
                <a:ea typeface="MS PGothic" pitchFamily="34" charset="-128"/>
              </a:defRPr>
            </a:lvl2pPr>
            <a:lvl3pPr marL="1143000" indent="-228600" eaLnBrk="0" hangingPunct="0">
              <a:defRPr sz="2400">
                <a:solidFill>
                  <a:srgbClr val="000000"/>
                </a:solidFill>
                <a:latin typeface="Calibri" pitchFamily="34" charset="0"/>
                <a:ea typeface="MS PGothic" pitchFamily="34" charset="-128"/>
              </a:defRPr>
            </a:lvl3pPr>
            <a:lvl4pPr marL="1600200" indent="-228600" eaLnBrk="0" hangingPunct="0">
              <a:defRPr sz="2400">
                <a:solidFill>
                  <a:srgbClr val="000000"/>
                </a:solidFill>
                <a:latin typeface="Calibri" pitchFamily="34" charset="0"/>
                <a:ea typeface="MS PGothic" pitchFamily="34" charset="-128"/>
              </a:defRPr>
            </a:lvl4pPr>
            <a:lvl5pPr marL="2057400" indent="-228600" eaLnBrk="0" hangingPunct="0">
              <a:defRPr sz="24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eaLnBrk="1" fontAlgn="base" hangingPunct="1">
              <a:spcBef>
                <a:spcPct val="0"/>
              </a:spcBef>
              <a:spcAft>
                <a:spcPct val="0"/>
              </a:spcAft>
              <a:buClr>
                <a:srgbClr val="000000"/>
              </a:buClr>
              <a:buFont typeface="Wingdings" pitchFamily="2" charset="2"/>
              <a:buChar char="q"/>
              <a:defRPr/>
            </a:pPr>
            <a:r>
              <a:rPr lang="en-US" altLang="en-US" sz="2800" kern="1200" dirty="0" smtClean="0">
                <a:cs typeface="Arial"/>
              </a:rPr>
              <a:t>Almost 1/3 of IDUs (31.8%) report </a:t>
            </a:r>
            <a:r>
              <a:rPr lang="en-US" altLang="ja-JP" sz="2800" kern="1200" dirty="0" smtClean="0">
                <a:cs typeface="Arial"/>
              </a:rPr>
              <a:t>sharing syringes and other equipment in U.S.*</a:t>
            </a:r>
          </a:p>
          <a:p>
            <a:pPr eaLnBrk="1" fontAlgn="base" hangingPunct="1">
              <a:spcBef>
                <a:spcPct val="0"/>
              </a:spcBef>
              <a:spcAft>
                <a:spcPct val="0"/>
              </a:spcAft>
              <a:defRPr/>
            </a:pPr>
            <a:endParaRPr lang="en-US" altLang="en-US" sz="2800" kern="1200" dirty="0" smtClean="0">
              <a:cs typeface="Arial"/>
            </a:endParaRPr>
          </a:p>
          <a:p>
            <a:pPr eaLnBrk="1" fontAlgn="base" hangingPunct="1">
              <a:spcBef>
                <a:spcPct val="0"/>
              </a:spcBef>
              <a:spcAft>
                <a:spcPct val="0"/>
              </a:spcAft>
              <a:buClr>
                <a:srgbClr val="000000"/>
              </a:buClr>
              <a:buFont typeface="Wingdings" pitchFamily="2" charset="2"/>
              <a:buChar char="q"/>
              <a:defRPr/>
            </a:pPr>
            <a:r>
              <a:rPr lang="en-US" altLang="en-US" sz="2800" kern="1200" dirty="0" smtClean="0">
                <a:cs typeface="Arial"/>
              </a:rPr>
              <a:t>Many participants of SEPs are referred to </a:t>
            </a:r>
            <a:r>
              <a:rPr lang="en-US" altLang="en-US" sz="2800" kern="1200" dirty="0" err="1" smtClean="0">
                <a:cs typeface="Arial"/>
              </a:rPr>
              <a:t>Hep</a:t>
            </a:r>
            <a:r>
              <a:rPr lang="en-US" altLang="en-US" sz="2800" kern="1200" dirty="0" smtClean="0">
                <a:cs typeface="Arial"/>
              </a:rPr>
              <a:t> B vaccination series and </a:t>
            </a:r>
            <a:r>
              <a:rPr lang="en-US" altLang="en-US" sz="2800" kern="1200" dirty="0" err="1" smtClean="0">
                <a:cs typeface="Arial"/>
              </a:rPr>
              <a:t>Hep</a:t>
            </a:r>
            <a:r>
              <a:rPr lang="en-US" altLang="en-US" sz="2800" kern="1200" dirty="0" smtClean="0">
                <a:cs typeface="Arial"/>
              </a:rPr>
              <a:t> C treatment.</a:t>
            </a:r>
          </a:p>
          <a:p>
            <a:pPr eaLnBrk="1" fontAlgn="base" hangingPunct="1">
              <a:spcBef>
                <a:spcPct val="0"/>
              </a:spcBef>
              <a:spcAft>
                <a:spcPct val="0"/>
              </a:spcAft>
              <a:defRPr/>
            </a:pPr>
            <a:endParaRPr lang="en-US" altLang="en-US" sz="2800" kern="1200" dirty="0" smtClean="0">
              <a:cs typeface="Arial"/>
            </a:endParaRPr>
          </a:p>
          <a:p>
            <a:pPr eaLnBrk="1" fontAlgn="base" hangingPunct="1">
              <a:spcBef>
                <a:spcPct val="0"/>
              </a:spcBef>
              <a:spcAft>
                <a:spcPct val="0"/>
              </a:spcAft>
              <a:buClr>
                <a:srgbClr val="000000"/>
              </a:buClr>
              <a:buFont typeface="Wingdings" pitchFamily="2" charset="2"/>
              <a:buChar char="q"/>
              <a:defRPr/>
            </a:pPr>
            <a:r>
              <a:rPr lang="en-US" altLang="en-US" sz="2800" kern="1200" dirty="0" smtClean="0">
                <a:cs typeface="Arial"/>
              </a:rPr>
              <a:t>Safer injecting equipment and education from an SEP assist IDU without </a:t>
            </a:r>
            <a:r>
              <a:rPr lang="en-US" altLang="en-US" sz="2800" kern="1200" dirty="0" err="1" smtClean="0">
                <a:cs typeface="Arial"/>
              </a:rPr>
              <a:t>Hep</a:t>
            </a:r>
            <a:r>
              <a:rPr lang="en-US" altLang="en-US" sz="2800" kern="1200" dirty="0" smtClean="0">
                <a:cs typeface="Arial"/>
              </a:rPr>
              <a:t> C to remain that way.</a:t>
            </a:r>
          </a:p>
        </p:txBody>
      </p:sp>
      <p:sp>
        <p:nvSpPr>
          <p:cNvPr id="296964" name="Rectangle 4"/>
          <p:cNvSpPr>
            <a:spLocks noChangeArrowheads="1"/>
          </p:cNvSpPr>
          <p:nvPr/>
        </p:nvSpPr>
        <p:spPr bwMode="auto">
          <a:xfrm>
            <a:off x="1600200" y="5867400"/>
            <a:ext cx="7239000" cy="55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2075" tIns="46038" rIns="92075" bIns="46038">
            <a:spAutoFit/>
          </a:bodyPr>
          <a:lstStyle>
            <a:lvl1pPr eaLnBrk="0" hangingPunct="0">
              <a:defRPr sz="2400">
                <a:solidFill>
                  <a:srgbClr val="000000"/>
                </a:solidFill>
                <a:latin typeface="Calibri" pitchFamily="34" charset="0"/>
                <a:ea typeface="MS PGothic" pitchFamily="34" charset="-128"/>
              </a:defRPr>
            </a:lvl1pPr>
            <a:lvl2pPr marL="742950" indent="-285750" eaLnBrk="0" hangingPunct="0">
              <a:defRPr sz="2400">
                <a:solidFill>
                  <a:srgbClr val="000000"/>
                </a:solidFill>
                <a:latin typeface="Calibri" pitchFamily="34" charset="0"/>
                <a:ea typeface="MS PGothic" pitchFamily="34" charset="-128"/>
              </a:defRPr>
            </a:lvl2pPr>
            <a:lvl3pPr marL="1143000" indent="-228600" eaLnBrk="0" hangingPunct="0">
              <a:defRPr sz="2400">
                <a:solidFill>
                  <a:srgbClr val="000000"/>
                </a:solidFill>
                <a:latin typeface="Calibri" pitchFamily="34" charset="0"/>
                <a:ea typeface="MS PGothic" pitchFamily="34" charset="-128"/>
              </a:defRPr>
            </a:lvl3pPr>
            <a:lvl4pPr marL="1600200" indent="-228600" eaLnBrk="0" hangingPunct="0">
              <a:defRPr sz="2400">
                <a:solidFill>
                  <a:srgbClr val="000000"/>
                </a:solidFill>
                <a:latin typeface="Calibri" pitchFamily="34" charset="0"/>
                <a:ea typeface="MS PGothic" pitchFamily="34" charset="-128"/>
              </a:defRPr>
            </a:lvl4pPr>
            <a:lvl5pPr marL="2057400" indent="-228600" eaLnBrk="0" hangingPunct="0">
              <a:defRPr sz="24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fontAlgn="base" hangingPunct="1">
              <a:spcBef>
                <a:spcPct val="0"/>
              </a:spcBef>
              <a:spcAft>
                <a:spcPct val="0"/>
              </a:spcAft>
              <a:defRPr/>
            </a:pPr>
            <a:r>
              <a:rPr lang="en-US" altLang="en-US" sz="1500" i="1" kern="1200" dirty="0" smtClean="0">
                <a:latin typeface="Arial" panose="020B0604020202020204" pitchFamily="34" charset="0"/>
                <a:cs typeface="Arial"/>
              </a:rPr>
              <a:t>*HIV-Associated Behaviors among Injecting Drug Users—23 Cities, United States, </a:t>
            </a:r>
          </a:p>
          <a:p>
            <a:pPr algn="r" eaLnBrk="1" fontAlgn="base" hangingPunct="1">
              <a:spcBef>
                <a:spcPct val="0"/>
              </a:spcBef>
              <a:spcAft>
                <a:spcPct val="0"/>
              </a:spcAft>
              <a:defRPr/>
            </a:pPr>
            <a:r>
              <a:rPr lang="en-US" altLang="en-US" sz="1500" i="1" kern="1200" dirty="0" smtClean="0">
                <a:latin typeface="Arial" panose="020B0604020202020204" pitchFamily="34" charset="0"/>
                <a:cs typeface="Arial"/>
              </a:rPr>
              <a:t>May 2005-Feb 2006;CDC MMWR; April 10, 2009; 58(13);329-333 </a:t>
            </a:r>
          </a:p>
        </p:txBody>
      </p:sp>
    </p:spTree>
    <p:extLst>
      <p:ext uri="{BB962C8B-B14F-4D97-AF65-F5344CB8AC3E}">
        <p14:creationId xmlns:p14="http://schemas.microsoft.com/office/powerpoint/2010/main" xmlns="" val="4302996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idx="4294967295"/>
          </p:nvPr>
        </p:nvSpPr>
        <p:spPr>
          <a:xfrm>
            <a:off x="574675" y="4572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t>Reduction of Needle Stick Injuries </a:t>
            </a:r>
          </a:p>
        </p:txBody>
      </p:sp>
      <p:sp>
        <p:nvSpPr>
          <p:cNvPr id="371" name="Shape 371"/>
          <p:cNvSpPr>
            <a:spLocks noGrp="1"/>
          </p:cNvSpPr>
          <p:nvPr>
            <p:ph type="body" idx="4294967295"/>
          </p:nvPr>
        </p:nvSpPr>
        <p:spPr>
          <a:xfrm>
            <a:off x="381000" y="1436687"/>
            <a:ext cx="8347075" cy="4735513"/>
          </a:xfrm>
          <a:prstGeom prst="rect">
            <a:avLst/>
          </a:prstGeom>
          <a:extLst>
            <a:ext uri="{C572A759-6A51-4108-AA02-DFA0A04FC94B}">
              <ma14:wrappingTextBoxFlag xmlns="" xmlns:ma14="http://schemas.microsoft.com/office/mac/drawingml/2011/main" val="1"/>
            </a:ext>
          </a:extLst>
        </p:spPr>
        <p:txBody>
          <a:bodyPr>
            <a:normAutofit/>
          </a:bodyPr>
          <a:lstStyle/>
          <a:p>
            <a:pPr marL="0" indent="0" algn="ctr">
              <a:buSzTx/>
              <a:buNone/>
              <a:defRPr sz="2800" i="1">
                <a:latin typeface="+mn-lt"/>
                <a:ea typeface="+mn-ea"/>
                <a:cs typeface="+mn-cs"/>
                <a:sym typeface="Calibri"/>
              </a:defRPr>
            </a:pPr>
            <a:r>
              <a:t>Building a connection with law enforcement!</a:t>
            </a:r>
          </a:p>
          <a:p>
            <a:pPr marL="0" indent="0">
              <a:buSzTx/>
              <a:buNone/>
              <a:defRPr sz="1200">
                <a:latin typeface="+mn-lt"/>
                <a:ea typeface="+mn-ea"/>
                <a:cs typeface="+mn-cs"/>
                <a:sym typeface="Calibri"/>
              </a:defRPr>
            </a:pPr>
            <a:endParaRPr/>
          </a:p>
          <a:p>
            <a:pPr marL="0" indent="0">
              <a:buClr>
                <a:srgbClr val="000000"/>
              </a:buClr>
              <a:buFont typeface="Arial"/>
              <a:buChar char="•"/>
              <a:defRPr sz="2800">
                <a:latin typeface="+mn-lt"/>
                <a:ea typeface="+mn-ea"/>
                <a:cs typeface="+mn-cs"/>
                <a:sym typeface="Calibri"/>
              </a:defRPr>
            </a:pPr>
            <a:r>
              <a:t>30% of law enforcement officers have experienced a needle stick injury (NSI).</a:t>
            </a:r>
          </a:p>
          <a:p>
            <a:pPr marL="0" indent="0">
              <a:buSzTx/>
              <a:buNone/>
              <a:defRPr sz="1200">
                <a:latin typeface="+mn-lt"/>
                <a:ea typeface="+mn-ea"/>
                <a:cs typeface="+mn-cs"/>
                <a:sym typeface="Calibri"/>
              </a:defRPr>
            </a:pPr>
            <a:endParaRPr/>
          </a:p>
          <a:p>
            <a:pPr marL="0" indent="0">
              <a:buClr>
                <a:srgbClr val="000000"/>
              </a:buClr>
              <a:buFont typeface="Arial"/>
              <a:buChar char="•"/>
              <a:defRPr sz="2800">
                <a:latin typeface="+mn-lt"/>
                <a:ea typeface="+mn-ea"/>
                <a:cs typeface="+mn-cs"/>
                <a:sym typeface="Calibri"/>
              </a:defRPr>
            </a:pPr>
            <a:r>
              <a:t>66% reduction in NSIs among law enforcement officers following the implementation of SAPs.</a:t>
            </a:r>
          </a:p>
          <a:p>
            <a:pPr marL="0" indent="0">
              <a:buSzTx/>
              <a:buNone/>
              <a:defRPr sz="800"/>
            </a:pPr>
            <a:endParaRPr/>
          </a:p>
          <a:p>
            <a:pPr marL="0" indent="0">
              <a:buSzTx/>
              <a:buNone/>
              <a:defRPr sz="800"/>
            </a:pPr>
            <a:r>
              <a:t>	</a:t>
            </a:r>
          </a:p>
          <a:p>
            <a:pPr marL="0" indent="0">
              <a:buSzTx/>
              <a:buNone/>
              <a:defRPr sz="800"/>
            </a:pPr>
            <a:endParaRPr/>
          </a:p>
          <a:p>
            <a:pPr marL="0" indent="0" algn="r">
              <a:spcBef>
                <a:spcPts val="0"/>
              </a:spcBef>
              <a:buSzTx/>
              <a:buNone/>
              <a:defRPr sz="1100" i="1">
                <a:latin typeface="+mn-lt"/>
                <a:ea typeface="+mn-ea"/>
                <a:cs typeface="+mn-cs"/>
                <a:sym typeface="Calibri"/>
              </a:defRPr>
            </a:pPr>
            <a:r>
              <a:t>Sources: Lorenz J, et al. </a:t>
            </a:r>
          </a:p>
          <a:p>
            <a:pPr marL="0" indent="0" algn="r">
              <a:spcBef>
                <a:spcPts val="0"/>
              </a:spcBef>
              <a:buSzTx/>
              <a:buNone/>
              <a:defRPr sz="1100" i="1">
                <a:latin typeface="+mn-lt"/>
                <a:ea typeface="+mn-ea"/>
                <a:cs typeface="+mn-cs"/>
                <a:sym typeface="Calibri"/>
              </a:defRPr>
            </a:pPr>
            <a:r>
              <a:t>Occupational Needlestick Injuries in a Metropolitan Police Force. American Journal of Preventative Medicine, 2000. 18:146-150.</a:t>
            </a:r>
          </a:p>
          <a:p>
            <a:pPr marL="0" indent="0" algn="r">
              <a:spcBef>
                <a:spcPts val="0"/>
              </a:spcBef>
              <a:buSzTx/>
              <a:buNone/>
              <a:defRPr sz="1100" i="1">
                <a:latin typeface="+mn-lt"/>
                <a:ea typeface="+mn-ea"/>
                <a:cs typeface="+mn-cs"/>
                <a:sym typeface="Calibri"/>
              </a:defRPr>
            </a:pPr>
            <a:r>
              <a:t>Groseclose SL, et al. Impact of Increased Legal Access to Needles and Syringes on Practices of Injecting Drug Users and Police Officers—Connecticut 1992-1993; Journal of AIDS and Human Retrovirology; 10(1): 71-72.</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title" idx="4294967295"/>
          </p:nvPr>
        </p:nvSpPr>
        <p:spPr>
          <a:xfrm>
            <a:off x="501650" y="381000"/>
            <a:ext cx="8153400" cy="1219200"/>
          </a:xfrm>
          <a:prstGeom prst="rect">
            <a:avLst/>
          </a:prstGeom>
          <a:extLst>
            <a:ext uri="{C572A759-6A51-4108-AA02-DFA0A04FC94B}">
              <ma14:wrappingTextBoxFlag xmlns="" xmlns:ma14="http://schemas.microsoft.com/office/mac/drawingml/2011/main" val="1"/>
            </a:ext>
          </a:extLst>
        </p:spPr>
        <p:txBody>
          <a:bodyPr>
            <a:normAutofit/>
          </a:bodyPr>
          <a:lstStyle/>
          <a:p>
            <a:pPr algn="ctr">
              <a:defRPr sz="3600" b="1">
                <a:solidFill>
                  <a:srgbClr val="000000"/>
                </a:solidFill>
              </a:defRPr>
            </a:pPr>
            <a:r>
              <a:rPr lang="en-US" dirty="0" smtClean="0"/>
              <a:t>More Than </a:t>
            </a:r>
            <a:r>
              <a:rPr dirty="0" smtClean="0"/>
              <a:t>Syringes</a:t>
            </a:r>
            <a:endParaRPr dirty="0"/>
          </a:p>
        </p:txBody>
      </p:sp>
      <p:sp>
        <p:nvSpPr>
          <p:cNvPr id="374" name="Shape 374"/>
          <p:cNvSpPr>
            <a:spLocks noGrp="1"/>
          </p:cNvSpPr>
          <p:nvPr>
            <p:ph type="body" idx="4294967295"/>
          </p:nvPr>
        </p:nvSpPr>
        <p:spPr>
          <a:xfrm>
            <a:off x="1524000" y="1371600"/>
            <a:ext cx="6477000" cy="5029200"/>
          </a:xfrm>
          <a:prstGeom prst="rect">
            <a:avLst/>
          </a:prstGeom>
          <a:extLst>
            <a:ext uri="{C572A759-6A51-4108-AA02-DFA0A04FC94B}">
              <ma14:wrappingTextBoxFlag xmlns="" xmlns:ma14="http://schemas.microsoft.com/office/mac/drawingml/2011/main" val="1"/>
            </a:ext>
          </a:extLst>
        </p:spPr>
        <p:txBody>
          <a:bodyPr>
            <a:normAutofit/>
          </a:bodyPr>
          <a:lstStyle/>
          <a:p>
            <a:pPr>
              <a:buClr>
                <a:srgbClr val="2B4A5E"/>
              </a:buClr>
              <a:buFont typeface="Arial"/>
              <a:buChar char="•"/>
              <a:defRPr sz="2800">
                <a:latin typeface="+mn-lt"/>
                <a:ea typeface="+mn-ea"/>
                <a:cs typeface="+mn-cs"/>
                <a:sym typeface="Calibri"/>
              </a:defRPr>
            </a:pPr>
            <a:r>
              <a:t>Detox and drug treatment programs</a:t>
            </a:r>
          </a:p>
          <a:p>
            <a:pPr>
              <a:buClr>
                <a:srgbClr val="2B4A5E"/>
              </a:buClr>
              <a:buFont typeface="Arial"/>
              <a:buChar char="•"/>
              <a:defRPr sz="2800">
                <a:latin typeface="+mn-lt"/>
                <a:ea typeface="+mn-ea"/>
                <a:cs typeface="+mn-cs"/>
                <a:sym typeface="Calibri"/>
              </a:defRPr>
            </a:pPr>
            <a:r>
              <a:t>Medical, dental &amp; mental health services</a:t>
            </a:r>
          </a:p>
          <a:p>
            <a:pPr>
              <a:buClr>
                <a:srgbClr val="2B4A5E"/>
              </a:buClr>
              <a:buFont typeface="Arial"/>
              <a:buChar char="•"/>
              <a:defRPr sz="2800">
                <a:latin typeface="+mn-lt"/>
                <a:ea typeface="+mn-ea"/>
                <a:cs typeface="+mn-cs"/>
                <a:sym typeface="Calibri"/>
              </a:defRPr>
            </a:pPr>
            <a:r>
              <a:t>Bad Date Sheet</a:t>
            </a:r>
          </a:p>
          <a:p>
            <a:pPr>
              <a:buClr>
                <a:srgbClr val="2B4A5E"/>
              </a:buClr>
              <a:buFont typeface="Arial"/>
              <a:buChar char="•"/>
              <a:defRPr sz="2800">
                <a:latin typeface="+mn-lt"/>
                <a:ea typeface="+mn-ea"/>
                <a:cs typeface="+mn-cs"/>
                <a:sym typeface="Calibri"/>
              </a:defRPr>
            </a:pPr>
            <a:r>
              <a:t>Hep A + B Vaccinations</a:t>
            </a:r>
          </a:p>
          <a:p>
            <a:pPr>
              <a:buClr>
                <a:srgbClr val="2B4A5E"/>
              </a:buClr>
              <a:buFont typeface="Arial"/>
              <a:buChar char="•"/>
              <a:defRPr sz="2800">
                <a:latin typeface="+mn-lt"/>
                <a:ea typeface="+mn-ea"/>
                <a:cs typeface="+mn-cs"/>
                <a:sym typeface="Calibri"/>
              </a:defRPr>
            </a:pPr>
            <a:r>
              <a:t>HIV/Hep C services</a:t>
            </a:r>
          </a:p>
          <a:p>
            <a:pPr>
              <a:buClr>
                <a:srgbClr val="2B4A5E"/>
              </a:buClr>
              <a:buFont typeface="Arial"/>
              <a:buChar char="•"/>
              <a:defRPr sz="2800">
                <a:latin typeface="+mn-lt"/>
                <a:ea typeface="+mn-ea"/>
                <a:cs typeface="+mn-cs"/>
                <a:sym typeface="Calibri"/>
              </a:defRPr>
            </a:pPr>
            <a:r>
              <a:t>Housing services</a:t>
            </a:r>
          </a:p>
          <a:p>
            <a:pPr>
              <a:buClr>
                <a:srgbClr val="2B4A5E"/>
              </a:buClr>
              <a:buFont typeface="Arial"/>
              <a:buChar char="•"/>
              <a:defRPr sz="2800">
                <a:latin typeface="+mn-lt"/>
                <a:ea typeface="+mn-ea"/>
                <a:cs typeface="+mn-cs"/>
                <a:sym typeface="Calibri"/>
              </a:defRPr>
            </a:pPr>
            <a:r>
              <a:t>Safer sex supplies &amp; education</a:t>
            </a:r>
          </a:p>
          <a:p>
            <a:pPr>
              <a:buClr>
                <a:srgbClr val="2B4A5E"/>
              </a:buClr>
              <a:buFont typeface="Arial"/>
              <a:buChar char="•"/>
              <a:defRPr sz="2800">
                <a:latin typeface="+mn-lt"/>
                <a:ea typeface="+mn-ea"/>
                <a:cs typeface="+mn-cs"/>
                <a:sym typeface="Calibri"/>
              </a:defRPr>
            </a:pPr>
            <a:r>
              <a:t>Overdose prevention </a:t>
            </a:r>
          </a:p>
          <a:p>
            <a:pPr>
              <a:buClr>
                <a:srgbClr val="2B4A5E"/>
              </a:buClr>
              <a:buFont typeface="Arial"/>
              <a:buChar char="•"/>
              <a:defRPr sz="2800">
                <a:latin typeface="+mn-lt"/>
                <a:ea typeface="+mn-ea"/>
                <a:cs typeface="+mn-cs"/>
                <a:sym typeface="Calibri"/>
              </a:defRPr>
            </a:pPr>
            <a:r>
              <a:t>Prevention for non-injectors</a:t>
            </a:r>
          </a:p>
        </p:txBody>
      </p:sp>
    </p:spTree>
  </p:cSld>
  <p:clrMapOvr>
    <a:masterClrMapping/>
  </p:clrMapOvr>
  <mc:AlternateContent xmlns:mc="http://schemas.openxmlformats.org/markup-compatibility/2006">
    <mc:Choice xmlns:p14="http://schemas.microsoft.com/office/powerpoint/2010/main" xmlns="" Requires="p14">
      <p:transition>
        <p:fade thruBlk="1"/>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p:nvPr/>
        </p:nvSpPr>
        <p:spPr>
          <a:xfrm>
            <a:off x="457200" y="304800"/>
            <a:ext cx="8153400" cy="62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a:latin typeface="+mn-lt"/>
                <a:ea typeface="+mn-ea"/>
                <a:cs typeface="+mn-cs"/>
                <a:sym typeface="Calibri"/>
              </a:defRPr>
            </a:lvl1pPr>
          </a:lstStyle>
          <a:p>
            <a:r>
              <a:t>Outreach &amp; Engagement</a:t>
            </a:r>
          </a:p>
        </p:txBody>
      </p:sp>
      <p:pic>
        <p:nvPicPr>
          <p:cNvPr id="379" name="image.png"/>
          <p:cNvPicPr>
            <a:picLocks noChangeAspect="1"/>
          </p:cNvPicPr>
          <p:nvPr/>
        </p:nvPicPr>
        <p:blipFill>
          <a:blip r:embed="rId3" cstate="print">
            <a:extLst/>
          </a:blip>
          <a:stretch>
            <a:fillRect/>
          </a:stretch>
        </p:blipFill>
        <p:spPr>
          <a:xfrm>
            <a:off x="981075" y="1103312"/>
            <a:ext cx="7181850" cy="5529263"/>
          </a:xfrm>
          <a:prstGeom prst="rect">
            <a:avLst/>
          </a:prstGeom>
          <a:ln w="12700">
            <a:miter lim="400000"/>
          </a:ln>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p:nvPr/>
        </p:nvSpPr>
        <p:spPr>
          <a:xfrm>
            <a:off x="2057400" y="2819400"/>
            <a:ext cx="4876800" cy="891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5400" b="1">
                <a:latin typeface="+mn-lt"/>
                <a:ea typeface="+mn-ea"/>
                <a:cs typeface="+mn-cs"/>
                <a:sym typeface="Calibri"/>
              </a:defRPr>
            </a:lvl1pPr>
          </a:lstStyle>
          <a:p>
            <a:r>
              <a:t>BREAK</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title" idx="4294967295"/>
          </p:nvPr>
        </p:nvSpPr>
        <p:spPr>
          <a:xfrm>
            <a:off x="914400" y="2743200"/>
            <a:ext cx="7315200" cy="1447800"/>
          </a:xfrm>
          <a:prstGeom prst="rect">
            <a:avLst/>
          </a:prstGeom>
          <a:extLst>
            <a:ext uri="{C572A759-6A51-4108-AA02-DFA0A04FC94B}">
              <ma14:wrappingTextBoxFlag xmlns="" xmlns:ma14="http://schemas.microsoft.com/office/mac/drawingml/2011/main" val="1"/>
            </a:ext>
          </a:extLst>
        </p:spPr>
        <p:txBody>
          <a:bodyPr>
            <a:normAutofit/>
          </a:bodyPr>
          <a:lstStyle/>
          <a:p>
            <a:pPr algn="ctr">
              <a:defRPr sz="3600" b="1">
                <a:solidFill>
                  <a:srgbClr val="000000"/>
                </a:solidFill>
              </a:defRPr>
            </a:pPr>
            <a:r>
              <a:rPr sz="5400" dirty="0" smtClean="0"/>
              <a:t>ACTIVITY</a:t>
            </a:r>
            <a:endParaRPr sz="5400" i="1" dirty="0"/>
          </a:p>
        </p:txBody>
      </p:sp>
      <p:sp>
        <p:nvSpPr>
          <p:cNvPr id="3" name="Rectangle 2"/>
          <p:cNvSpPr>
            <a:spLocks noChangeArrowheads="1"/>
          </p:cNvSpPr>
          <p:nvPr/>
        </p:nvSpPr>
        <p:spPr bwMode="auto">
          <a:xfrm>
            <a:off x="381000" y="609600"/>
            <a:ext cx="83820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algn="ctr">
              <a:defRPr/>
            </a:pPr>
            <a:r>
              <a:rPr lang="en-US" sz="4400" b="1" u="sng" dirty="0" smtClean="0">
                <a:latin typeface="Calibri" charset="0"/>
                <a:ea typeface="ＭＳ Ｐゴシック" charset="0"/>
              </a:rPr>
              <a:t>4. Perspectives</a:t>
            </a:r>
            <a:endParaRPr lang="en-US" sz="4400" b="1" u="sng" dirty="0">
              <a:latin typeface="Calibri" charset="0"/>
              <a:ea typeface="ＭＳ Ｐゴシック" charset="0"/>
            </a:endParaRPr>
          </a:p>
        </p:txBody>
      </p:sp>
    </p:spTree>
  </p:cSld>
  <p:clrMapOvr>
    <a:masterClrMapping/>
  </p:clrMapOvr>
  <mc:AlternateContent xmlns:mc="http://schemas.openxmlformats.org/markup-compatibility/2006">
    <mc:Choice xmlns:p14="http://schemas.microsoft.com/office/powerpoint/2010/main" xmlns="" Requires="p14">
      <p:transition>
        <p:fade thruBlk="1"/>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p:cNvSpPr>
          <p:nvPr>
            <p:ph type="title" idx="4294967295"/>
          </p:nvPr>
        </p:nvSpPr>
        <p:spPr>
          <a:xfrm>
            <a:off x="914400" y="290512"/>
            <a:ext cx="7315200" cy="700088"/>
          </a:xfrm>
          <a:prstGeom prst="rect">
            <a:avLst/>
          </a:prstGeom>
          <a:extLst>
            <a:ext uri="{C572A759-6A51-4108-AA02-DFA0A04FC94B}">
              <ma14:wrappingTextBoxFlag xmlns="" xmlns:ma14="http://schemas.microsoft.com/office/mac/drawingml/2011/main" val="1"/>
            </a:ext>
          </a:extLst>
        </p:spPr>
        <p:txBody>
          <a:bodyPr>
            <a:noAutofit/>
          </a:bodyPr>
          <a:lstStyle/>
          <a:p>
            <a:pPr indent="73025" algn="ctr" defTabSz="365760">
              <a:defRPr sz="1440" b="1">
                <a:solidFill>
                  <a:srgbClr val="000000"/>
                </a:solidFill>
              </a:defRPr>
            </a:pPr>
            <a:r>
              <a:rPr sz="3600" dirty="0"/>
              <a:t/>
            </a:r>
            <a:br>
              <a:rPr sz="3600" dirty="0"/>
            </a:br>
            <a:r>
              <a:rPr sz="3600" dirty="0"/>
              <a:t>Activity</a:t>
            </a:r>
            <a:br>
              <a:rPr sz="3600" dirty="0"/>
            </a:br>
            <a:endParaRPr sz="3600" dirty="0"/>
          </a:p>
        </p:txBody>
      </p:sp>
      <p:graphicFrame>
        <p:nvGraphicFramePr>
          <p:cNvPr id="390" name="Table 390"/>
          <p:cNvGraphicFramePr/>
          <p:nvPr>
            <p:extLst>
              <p:ext uri="{D42A27DB-BD31-4B8C-83A1-F6EECF244321}">
                <p14:modId xmlns:p14="http://schemas.microsoft.com/office/powerpoint/2010/main" xmlns="" val="2459643005"/>
              </p:ext>
            </p:extLst>
          </p:nvPr>
        </p:nvGraphicFramePr>
        <p:xfrm>
          <a:off x="228600" y="1112544"/>
          <a:ext cx="8686800" cy="5623536"/>
        </p:xfrm>
        <a:graphic>
          <a:graphicData uri="http://schemas.openxmlformats.org/drawingml/2006/table">
            <a:tbl>
              <a:tblPr>
                <a:tableStyleId>{4C3C2611-4C71-4FC5-86AE-919BDF0F9419}</a:tableStyleId>
              </a:tblPr>
              <a:tblGrid>
                <a:gridCol w="4343400"/>
                <a:gridCol w="4343400"/>
              </a:tblGrid>
              <a:tr h="935658">
                <a:tc>
                  <a:txBody>
                    <a:bodyPr/>
                    <a:lstStyle/>
                    <a:p>
                      <a:pPr>
                        <a:defRPr sz="1800"/>
                      </a:pPr>
                      <a:r>
                        <a:rPr sz="3000" b="1" dirty="0">
                          <a:solidFill>
                            <a:srgbClr val="FFFFFF"/>
                          </a:solidFill>
                          <a:latin typeface="+mn-lt"/>
                          <a:ea typeface="+mn-ea"/>
                          <a:cs typeface="+mn-cs"/>
                          <a:sym typeface="Calibri"/>
                        </a:rPr>
                        <a:t>Law Enforcement Perspective</a:t>
                      </a:r>
                    </a:p>
                  </a:txBody>
                  <a:tcPr marL="45714" marR="45714" marT="45714" marB="45714" horzOverflow="overflow">
                    <a:lnB w="38100">
                      <a:solidFill>
                        <a:srgbClr val="FFFFFF"/>
                      </a:solidFill>
                    </a:lnB>
                    <a:solidFill>
                      <a:schemeClr val="accent1"/>
                    </a:solidFill>
                  </a:tcPr>
                </a:tc>
                <a:tc>
                  <a:txBody>
                    <a:bodyPr/>
                    <a:lstStyle/>
                    <a:p>
                      <a:pPr>
                        <a:defRPr sz="1800"/>
                      </a:pPr>
                      <a:r>
                        <a:rPr sz="3000" b="1" dirty="0">
                          <a:solidFill>
                            <a:srgbClr val="FFFFFF"/>
                          </a:solidFill>
                          <a:latin typeface="+mn-lt"/>
                          <a:ea typeface="+mn-ea"/>
                          <a:cs typeface="+mn-cs"/>
                          <a:sym typeface="Calibri"/>
                        </a:rPr>
                        <a:t>PWID’ Perspective</a:t>
                      </a:r>
                    </a:p>
                  </a:txBody>
                  <a:tcPr marL="45714" marR="45714" marT="45714" marB="45714" horzOverflow="overflow">
                    <a:lnB w="38100">
                      <a:solidFill>
                        <a:srgbClr val="FFFFFF"/>
                      </a:solidFill>
                    </a:lnB>
                    <a:solidFill>
                      <a:schemeClr val="accent1"/>
                    </a:solidFill>
                  </a:tcPr>
                </a:tc>
              </a:tr>
              <a:tr h="4556772">
                <a:tc>
                  <a:txBody>
                    <a:bodyPr/>
                    <a:lstStyle/>
                    <a:p>
                      <a:pPr algn="l">
                        <a:defRPr sz="1800">
                          <a:latin typeface="+mn-lt"/>
                          <a:ea typeface="+mn-ea"/>
                          <a:cs typeface="+mn-cs"/>
                          <a:sym typeface="Calibri"/>
                        </a:defRPr>
                      </a:pPr>
                      <a:r>
                        <a:rPr sz="2700" dirty="0"/>
                        <a:t>What might LE think of PWID? </a:t>
                      </a:r>
                    </a:p>
                    <a:p>
                      <a:pPr algn="l">
                        <a:defRPr sz="1800">
                          <a:latin typeface="+mn-lt"/>
                          <a:ea typeface="+mn-ea"/>
                          <a:cs typeface="+mn-cs"/>
                          <a:sym typeface="Calibri"/>
                        </a:defRPr>
                      </a:pPr>
                      <a:endParaRPr sz="2700" dirty="0"/>
                    </a:p>
                    <a:p>
                      <a:pPr algn="l">
                        <a:defRPr sz="1800">
                          <a:latin typeface="+mn-lt"/>
                          <a:ea typeface="+mn-ea"/>
                          <a:cs typeface="+mn-cs"/>
                          <a:sym typeface="Calibri"/>
                        </a:defRPr>
                      </a:pPr>
                      <a:r>
                        <a:rPr sz="2700" dirty="0"/>
                        <a:t>What are their professional &amp; personal concerns about PWID?  </a:t>
                      </a:r>
                    </a:p>
                    <a:p>
                      <a:pPr algn="l">
                        <a:defRPr sz="1800">
                          <a:latin typeface="+mn-lt"/>
                          <a:ea typeface="+mn-ea"/>
                          <a:cs typeface="+mn-cs"/>
                          <a:sym typeface="Calibri"/>
                        </a:defRPr>
                      </a:pPr>
                      <a:endParaRPr sz="2700" dirty="0"/>
                    </a:p>
                    <a:p>
                      <a:pPr algn="l">
                        <a:defRPr sz="1800">
                          <a:latin typeface="+mn-lt"/>
                          <a:ea typeface="+mn-ea"/>
                          <a:cs typeface="+mn-cs"/>
                          <a:sym typeface="Calibri"/>
                        </a:defRPr>
                      </a:pPr>
                      <a:r>
                        <a:rPr sz="2700" dirty="0"/>
                        <a:t>How do these perspectives affect the way law enforcement behaves when it deals with PWID?</a:t>
                      </a:r>
                    </a:p>
                  </a:txBody>
                  <a:tcPr marL="45714" marR="45714" marT="45714" marB="45714" horzOverflow="overflow">
                    <a:lnT w="38100">
                      <a:solidFill>
                        <a:srgbClr val="FFFFFF"/>
                      </a:solidFill>
                    </a:lnT>
                    <a:solidFill>
                      <a:srgbClr val="D3DFEE"/>
                    </a:solidFill>
                  </a:tcPr>
                </a:tc>
                <a:tc>
                  <a:txBody>
                    <a:bodyPr/>
                    <a:lstStyle/>
                    <a:p>
                      <a:pPr algn="l">
                        <a:defRPr sz="1800">
                          <a:latin typeface="+mn-lt"/>
                          <a:ea typeface="+mn-ea"/>
                          <a:cs typeface="+mn-cs"/>
                          <a:sym typeface="Calibri"/>
                        </a:defRPr>
                      </a:pPr>
                      <a:r>
                        <a:rPr sz="2700" dirty="0"/>
                        <a:t>What might PWID think of law enforcement?</a:t>
                      </a:r>
                    </a:p>
                    <a:p>
                      <a:pPr algn="l">
                        <a:defRPr sz="1800">
                          <a:latin typeface="+mn-lt"/>
                          <a:ea typeface="+mn-ea"/>
                          <a:cs typeface="+mn-cs"/>
                          <a:sym typeface="Calibri"/>
                        </a:defRPr>
                      </a:pPr>
                      <a:r>
                        <a:rPr sz="2700" dirty="0"/>
                        <a:t> </a:t>
                      </a:r>
                    </a:p>
                    <a:p>
                      <a:pPr algn="l">
                        <a:defRPr sz="1800">
                          <a:latin typeface="+mn-lt"/>
                          <a:ea typeface="+mn-ea"/>
                          <a:cs typeface="+mn-cs"/>
                          <a:sym typeface="Calibri"/>
                        </a:defRPr>
                      </a:pPr>
                      <a:r>
                        <a:rPr sz="2700" dirty="0"/>
                        <a:t>What are their personal concerns about law enforcement?</a:t>
                      </a:r>
                    </a:p>
                    <a:p>
                      <a:pPr algn="l">
                        <a:defRPr sz="1800">
                          <a:latin typeface="+mn-lt"/>
                          <a:ea typeface="+mn-ea"/>
                          <a:cs typeface="+mn-cs"/>
                          <a:sym typeface="Calibri"/>
                        </a:defRPr>
                      </a:pPr>
                      <a:endParaRPr sz="2700" dirty="0"/>
                    </a:p>
                    <a:p>
                      <a:pPr algn="l">
                        <a:defRPr sz="1800">
                          <a:latin typeface="+mn-lt"/>
                          <a:ea typeface="+mn-ea"/>
                          <a:cs typeface="+mn-cs"/>
                          <a:sym typeface="Calibri"/>
                        </a:defRPr>
                      </a:pPr>
                      <a:r>
                        <a:rPr sz="2700" dirty="0"/>
                        <a:t>How do these perspectives affect the way PWID behave when they deal with law enforcement</a:t>
                      </a:r>
                      <a:r>
                        <a:rPr sz="2700" dirty="0" smtClean="0"/>
                        <a:t>?</a:t>
                      </a:r>
                      <a:endParaRPr sz="2700" dirty="0"/>
                    </a:p>
                  </a:txBody>
                  <a:tcPr marL="45714" marR="45714" marT="45714" marB="45714" horzOverflow="overflow">
                    <a:lnT w="38100">
                      <a:solidFill>
                        <a:srgbClr val="FFFFFF"/>
                      </a:solidFill>
                    </a:lnT>
                    <a:solidFill>
                      <a:srgbClr val="D3DFEE"/>
                    </a:solidFill>
                  </a:tcPr>
                </a:tc>
              </a:tr>
            </a:tbl>
          </a:graphicData>
        </a:graphic>
      </p:graphicFrame>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title" idx="4294967295"/>
          </p:nvPr>
        </p:nvSpPr>
        <p:spPr>
          <a:xfrm>
            <a:off x="457200" y="4572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rPr lang="en-US" sz="4400" u="sng" dirty="0" smtClean="0"/>
              <a:t>5. </a:t>
            </a:r>
            <a:r>
              <a:rPr sz="4400" u="sng" dirty="0" smtClean="0"/>
              <a:t>SAP Models</a:t>
            </a:r>
            <a:r>
              <a:rPr lang="en-US" sz="4400" u="sng" dirty="0" smtClean="0"/>
              <a:t> &amp; Interventions</a:t>
            </a:r>
            <a:endParaRPr sz="4400" u="sng" dirty="0"/>
          </a:p>
        </p:txBody>
      </p:sp>
      <p:pic>
        <p:nvPicPr>
          <p:cNvPr id="395" name="image.png"/>
          <p:cNvPicPr>
            <a:picLocks noChangeAspect="1"/>
          </p:cNvPicPr>
          <p:nvPr/>
        </p:nvPicPr>
        <p:blipFill>
          <a:blip r:embed="rId3" cstate="print">
            <a:extLst/>
          </a:blip>
          <a:stretch>
            <a:fillRect/>
          </a:stretch>
        </p:blipFill>
        <p:spPr>
          <a:xfrm>
            <a:off x="749300" y="1524000"/>
            <a:ext cx="7413625" cy="5029200"/>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p:nvPr/>
        </p:nvSpPr>
        <p:spPr>
          <a:xfrm>
            <a:off x="1828800" y="1516062"/>
            <a:ext cx="5867400" cy="3545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nSpc>
                <a:spcPct val="150000"/>
              </a:lnSpc>
              <a:buSzPct val="100000"/>
              <a:buFont typeface="Arial"/>
              <a:buChar char="•"/>
              <a:defRPr sz="2800">
                <a:latin typeface="+mn-lt"/>
                <a:ea typeface="+mn-ea"/>
                <a:cs typeface="+mn-cs"/>
                <a:sym typeface="Calibri"/>
              </a:defRPr>
            </a:pPr>
            <a:r>
              <a:t> Step up, Step Back</a:t>
            </a:r>
          </a:p>
          <a:p>
            <a:pPr marL="457200" indent="-457200">
              <a:lnSpc>
                <a:spcPct val="150000"/>
              </a:lnSpc>
              <a:buSzPct val="100000"/>
              <a:buFont typeface="Arial"/>
              <a:buChar char="•"/>
              <a:defRPr sz="2800">
                <a:latin typeface="+mn-lt"/>
                <a:ea typeface="+mn-ea"/>
                <a:cs typeface="+mn-cs"/>
                <a:sym typeface="Calibri"/>
              </a:defRPr>
            </a:pPr>
            <a:r>
              <a:t> Non-Judgment</a:t>
            </a:r>
          </a:p>
          <a:p>
            <a:pPr marL="457200" indent="-457200">
              <a:lnSpc>
                <a:spcPct val="150000"/>
              </a:lnSpc>
              <a:buSzPct val="100000"/>
              <a:buFont typeface="Arial"/>
              <a:buChar char="•"/>
              <a:defRPr sz="2800">
                <a:latin typeface="+mn-lt"/>
                <a:ea typeface="+mn-ea"/>
                <a:cs typeface="+mn-cs"/>
                <a:sym typeface="Calibri"/>
              </a:defRPr>
            </a:pPr>
            <a:r>
              <a:t> Use “I” Statements</a:t>
            </a:r>
          </a:p>
          <a:p>
            <a:pPr marL="457200" indent="-457200">
              <a:lnSpc>
                <a:spcPct val="150000"/>
              </a:lnSpc>
              <a:buSzPct val="100000"/>
              <a:buFont typeface="Arial"/>
              <a:buChar char="•"/>
              <a:defRPr sz="2800">
                <a:latin typeface="+mn-lt"/>
                <a:ea typeface="+mn-ea"/>
                <a:cs typeface="+mn-cs"/>
                <a:sym typeface="Calibri"/>
              </a:defRPr>
            </a:pPr>
            <a:r>
              <a:t> Agree to disagree</a:t>
            </a:r>
          </a:p>
          <a:p>
            <a:pPr marL="457200" indent="-457200">
              <a:lnSpc>
                <a:spcPct val="150000"/>
              </a:lnSpc>
              <a:buSzPct val="100000"/>
              <a:buFont typeface="Arial"/>
              <a:buChar char="•"/>
              <a:defRPr sz="2800">
                <a:latin typeface="+mn-lt"/>
                <a:ea typeface="+mn-ea"/>
                <a:cs typeface="+mn-cs"/>
                <a:sym typeface="Calibri"/>
              </a:defRPr>
            </a:pPr>
            <a:r>
              <a:t> Confidentiality</a:t>
            </a:r>
          </a:p>
          <a:p>
            <a:pPr marL="457200" indent="-457200">
              <a:lnSpc>
                <a:spcPct val="150000"/>
              </a:lnSpc>
              <a:buSzPct val="100000"/>
              <a:buFont typeface="Arial"/>
              <a:buChar char="•"/>
              <a:defRPr sz="2800">
                <a:latin typeface="+mn-lt"/>
                <a:ea typeface="+mn-ea"/>
                <a:cs typeface="+mn-cs"/>
                <a:sym typeface="Calibri"/>
              </a:defRPr>
            </a:pPr>
            <a:r>
              <a:t>WAIT/PUSH/ELMO</a:t>
            </a:r>
          </a:p>
        </p:txBody>
      </p:sp>
      <p:sp>
        <p:nvSpPr>
          <p:cNvPr id="215" name="Shape 215"/>
          <p:cNvSpPr/>
          <p:nvPr/>
        </p:nvSpPr>
        <p:spPr>
          <a:xfrm>
            <a:off x="812800" y="561975"/>
            <a:ext cx="7543800" cy="62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a:latin typeface="+mn-lt"/>
                <a:ea typeface="+mn-ea"/>
                <a:cs typeface="+mn-cs"/>
                <a:sym typeface="Calibri"/>
              </a:defRPr>
            </a:lvl1pPr>
          </a:lstStyle>
          <a:p>
            <a:r>
              <a:t>Group Agreements</a:t>
            </a:r>
          </a:p>
        </p:txBody>
      </p:sp>
    </p:spTree>
  </p:cSld>
  <p:clrMapOvr>
    <a:masterClrMapping/>
  </p:clrMapOvr>
  <mc:AlternateContent xmlns:mc="http://schemas.openxmlformats.org/markup-compatibility/2006">
    <mc:Choice xmlns:p14="http://schemas.microsoft.com/office/powerpoint/2010/main" xmlns="" Requires="p14">
      <p:transition>
        <p:fade thruBlk="1"/>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p:cNvSpPr>
          <p:nvPr>
            <p:ph type="title" idx="4294967295"/>
          </p:nvPr>
        </p:nvSpPr>
        <p:spPr>
          <a:xfrm>
            <a:off x="457200" y="457200"/>
            <a:ext cx="8153400" cy="106680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t>Storefront /Fixed Site</a:t>
            </a:r>
          </a:p>
        </p:txBody>
      </p:sp>
      <p:sp>
        <p:nvSpPr>
          <p:cNvPr id="400" name="Shape 400"/>
          <p:cNvSpPr>
            <a:spLocks noGrp="1"/>
          </p:cNvSpPr>
          <p:nvPr>
            <p:ph type="body" sz="quarter" idx="4294967295"/>
          </p:nvPr>
        </p:nvSpPr>
        <p:spPr>
          <a:xfrm>
            <a:off x="533400" y="2209800"/>
            <a:ext cx="3886200" cy="3124200"/>
          </a:xfrm>
          <a:prstGeom prst="rect">
            <a:avLst/>
          </a:prstGeom>
          <a:extLst>
            <a:ext uri="{C572A759-6A51-4108-AA02-DFA0A04FC94B}">
              <ma14:wrappingTextBoxFlag xmlns="" xmlns:ma14="http://schemas.microsoft.com/office/mac/drawingml/2011/main" val="1"/>
            </a:ext>
          </a:extLst>
        </p:spPr>
        <p:txBody>
          <a:bodyPr>
            <a:normAutofit/>
          </a:bodyPr>
          <a:lstStyle/>
          <a:p>
            <a:pPr marL="315896" indent="-315896" defTabSz="905255">
              <a:spcBef>
                <a:spcPts val="600"/>
              </a:spcBef>
              <a:buClrTx/>
              <a:buFont typeface="Arial"/>
              <a:buChar char="•"/>
              <a:defRPr sz="2772">
                <a:latin typeface="+mn-lt"/>
                <a:ea typeface="+mn-ea"/>
                <a:cs typeface="+mn-cs"/>
                <a:sym typeface="Calibri"/>
              </a:defRPr>
            </a:pPr>
            <a:r>
              <a:t>House other services</a:t>
            </a:r>
          </a:p>
          <a:p>
            <a:pPr marL="315896" indent="-315896" defTabSz="905255">
              <a:spcBef>
                <a:spcPts val="600"/>
              </a:spcBef>
              <a:buClrTx/>
              <a:buFont typeface="Arial"/>
              <a:buChar char="•"/>
              <a:defRPr sz="2772">
                <a:latin typeface="+mn-lt"/>
                <a:ea typeface="+mn-ea"/>
                <a:cs typeface="+mn-cs"/>
                <a:sym typeface="Calibri"/>
              </a:defRPr>
            </a:pPr>
            <a:r>
              <a:t>Shelter from street-based activities</a:t>
            </a:r>
          </a:p>
          <a:p>
            <a:pPr marL="315896" indent="-315896" defTabSz="905255">
              <a:spcBef>
                <a:spcPts val="600"/>
              </a:spcBef>
              <a:buClrTx/>
              <a:buFont typeface="Arial"/>
              <a:buChar char="•"/>
              <a:defRPr sz="2772">
                <a:latin typeface="+mn-lt"/>
                <a:ea typeface="+mn-ea"/>
                <a:cs typeface="+mn-cs"/>
                <a:sym typeface="Calibri"/>
              </a:defRPr>
            </a:pPr>
            <a:r>
              <a:t>Increased privacy</a:t>
            </a:r>
          </a:p>
          <a:p>
            <a:pPr marL="315896" indent="-315896" defTabSz="905255">
              <a:spcBef>
                <a:spcPts val="600"/>
              </a:spcBef>
              <a:buClrTx/>
              <a:buFont typeface="Arial"/>
              <a:buChar char="•"/>
              <a:defRPr sz="2772">
                <a:latin typeface="+mn-lt"/>
                <a:ea typeface="+mn-ea"/>
                <a:cs typeface="+mn-cs"/>
                <a:sym typeface="Calibri"/>
              </a:defRPr>
            </a:pPr>
            <a:r>
              <a:t>On-site storage space</a:t>
            </a:r>
          </a:p>
          <a:p>
            <a:pPr marL="315896" indent="-315896" defTabSz="905255">
              <a:spcBef>
                <a:spcPts val="600"/>
              </a:spcBef>
              <a:buClrTx/>
              <a:buFont typeface="Arial"/>
              <a:buChar char="•"/>
              <a:defRPr sz="2772">
                <a:latin typeface="+mn-lt"/>
                <a:ea typeface="+mn-ea"/>
                <a:cs typeface="+mn-cs"/>
                <a:sym typeface="Calibri"/>
              </a:defRPr>
            </a:pPr>
            <a:r>
              <a:t>Creating “safe space”</a:t>
            </a:r>
          </a:p>
        </p:txBody>
      </p:sp>
      <p:sp>
        <p:nvSpPr>
          <p:cNvPr id="401" name="Shape 401"/>
          <p:cNvSpPr/>
          <p:nvPr/>
        </p:nvSpPr>
        <p:spPr>
          <a:xfrm>
            <a:off x="4419600" y="2209800"/>
            <a:ext cx="4495800" cy="329184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19087" indent="-319087">
              <a:spcBef>
                <a:spcPts val="700"/>
              </a:spcBef>
              <a:buSzPct val="60000"/>
              <a:buFont typeface="Arial"/>
              <a:buChar char="•"/>
              <a:defRPr sz="2800">
                <a:latin typeface="+mn-lt"/>
                <a:ea typeface="+mn-ea"/>
                <a:cs typeface="+mn-cs"/>
                <a:sym typeface="Calibri"/>
              </a:defRPr>
            </a:pPr>
            <a:r>
              <a:t>Limited access </a:t>
            </a:r>
          </a:p>
          <a:p>
            <a:pPr marL="319087" indent="-319087">
              <a:spcBef>
                <a:spcPts val="700"/>
              </a:spcBef>
              <a:defRPr sz="2800">
                <a:latin typeface="+mn-lt"/>
                <a:ea typeface="+mn-ea"/>
                <a:cs typeface="+mn-cs"/>
                <a:sym typeface="Calibri"/>
              </a:defRPr>
            </a:pPr>
            <a:r>
              <a:t>   (hours, location)</a:t>
            </a:r>
          </a:p>
          <a:p>
            <a:pPr marL="319087" indent="-319087">
              <a:spcBef>
                <a:spcPts val="700"/>
              </a:spcBef>
              <a:buSzPct val="60000"/>
              <a:buFont typeface="Arial"/>
              <a:buChar char="•"/>
              <a:defRPr sz="2800">
                <a:latin typeface="+mn-lt"/>
                <a:ea typeface="+mn-ea"/>
                <a:cs typeface="+mn-cs"/>
                <a:sym typeface="Calibri"/>
              </a:defRPr>
            </a:pPr>
            <a:r>
              <a:t>Clients must come to you</a:t>
            </a:r>
          </a:p>
          <a:p>
            <a:pPr marL="319087" indent="-319087">
              <a:spcBef>
                <a:spcPts val="700"/>
              </a:spcBef>
              <a:buSzPct val="60000"/>
              <a:buFont typeface="Arial"/>
              <a:buChar char="•"/>
              <a:defRPr sz="2800">
                <a:latin typeface="+mn-lt"/>
                <a:ea typeface="+mn-ea"/>
                <a:cs typeface="+mn-cs"/>
                <a:sym typeface="Calibri"/>
              </a:defRPr>
            </a:pPr>
            <a:r>
              <a:t>High overhead and upkeep</a:t>
            </a:r>
          </a:p>
          <a:p>
            <a:pPr marL="319087" indent="-319087">
              <a:spcBef>
                <a:spcPts val="700"/>
              </a:spcBef>
              <a:buSzPct val="60000"/>
              <a:buFont typeface="Arial"/>
              <a:buChar char="•"/>
              <a:defRPr sz="2800">
                <a:latin typeface="+mn-lt"/>
                <a:ea typeface="+mn-ea"/>
                <a:cs typeface="+mn-cs"/>
                <a:sym typeface="Calibri"/>
              </a:defRPr>
            </a:pPr>
            <a:r>
              <a:t>Potential focus of community opposition</a:t>
            </a:r>
          </a:p>
        </p:txBody>
      </p:sp>
      <p:sp>
        <p:nvSpPr>
          <p:cNvPr id="402" name="Shape 402"/>
          <p:cNvSpPr/>
          <p:nvPr/>
        </p:nvSpPr>
        <p:spPr>
          <a:xfrm>
            <a:off x="1447800" y="1646237"/>
            <a:ext cx="6438900" cy="98044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spcBef>
                <a:spcPts val="700"/>
              </a:spcBef>
              <a:defRPr sz="3000" b="1">
                <a:latin typeface="+mn-lt"/>
                <a:ea typeface="+mn-ea"/>
                <a:cs typeface="+mn-cs"/>
                <a:sym typeface="Calibri"/>
              </a:defRPr>
            </a:pPr>
            <a:r>
              <a:t>Benefits</a:t>
            </a:r>
            <a:r>
              <a:rPr b="0"/>
              <a:t> </a:t>
            </a:r>
            <a:r>
              <a:rPr b="0" i="1"/>
              <a:t>                             </a:t>
            </a:r>
            <a:r>
              <a:t>Challenges</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p:cNvSpPr>
          <p:nvPr>
            <p:ph type="title" idx="4294967295"/>
          </p:nvPr>
        </p:nvSpPr>
        <p:spPr>
          <a:xfrm>
            <a:off x="228600" y="577850"/>
            <a:ext cx="8686800" cy="86995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t>Street-Based </a:t>
            </a:r>
          </a:p>
        </p:txBody>
      </p:sp>
      <p:sp>
        <p:nvSpPr>
          <p:cNvPr id="407" name="Shape 407"/>
          <p:cNvSpPr>
            <a:spLocks noGrp="1"/>
          </p:cNvSpPr>
          <p:nvPr>
            <p:ph type="body" sz="half" idx="4294967295"/>
          </p:nvPr>
        </p:nvSpPr>
        <p:spPr>
          <a:xfrm>
            <a:off x="533400" y="2163762"/>
            <a:ext cx="3962400" cy="3581401"/>
          </a:xfrm>
          <a:prstGeom prst="rect">
            <a:avLst/>
          </a:prstGeom>
          <a:extLst>
            <a:ext uri="{C572A759-6A51-4108-AA02-DFA0A04FC94B}">
              <ma14:wrappingTextBoxFlag xmlns="" xmlns:ma14="http://schemas.microsoft.com/office/mac/drawingml/2011/main" val="1"/>
            </a:ext>
          </a:extLst>
        </p:spPr>
        <p:txBody>
          <a:bodyPr>
            <a:normAutofit/>
          </a:bodyPr>
          <a:lstStyle/>
          <a:p>
            <a:pPr marL="306323" indent="-306323" defTabSz="877823">
              <a:spcBef>
                <a:spcPts val="600"/>
              </a:spcBef>
              <a:buClr>
                <a:srgbClr val="000000"/>
              </a:buClr>
              <a:buFont typeface="Arial"/>
              <a:buChar char="•"/>
              <a:defRPr sz="2688">
                <a:latin typeface="+mn-lt"/>
                <a:ea typeface="+mn-ea"/>
                <a:cs typeface="+mn-cs"/>
                <a:sym typeface="Calibri"/>
              </a:defRPr>
            </a:pPr>
            <a:r>
              <a:t>Flexibility if drug scene changes</a:t>
            </a:r>
          </a:p>
          <a:p>
            <a:pPr marL="306323" indent="-306323" defTabSz="877823">
              <a:spcBef>
                <a:spcPts val="600"/>
              </a:spcBef>
              <a:buClr>
                <a:srgbClr val="000000"/>
              </a:buClr>
              <a:buFont typeface="Arial"/>
              <a:buChar char="•"/>
              <a:defRPr sz="2688">
                <a:latin typeface="+mn-lt"/>
                <a:ea typeface="+mn-ea"/>
                <a:cs typeface="+mn-cs"/>
                <a:sym typeface="Calibri"/>
              </a:defRPr>
            </a:pPr>
            <a:r>
              <a:t>More acceptable to neighborhood</a:t>
            </a:r>
          </a:p>
          <a:p>
            <a:pPr marL="306323" indent="-306323" defTabSz="877823">
              <a:spcBef>
                <a:spcPts val="600"/>
              </a:spcBef>
              <a:buClr>
                <a:srgbClr val="000000"/>
              </a:buClr>
              <a:buFont typeface="Arial"/>
              <a:buChar char="•"/>
              <a:defRPr sz="2688">
                <a:latin typeface="+mn-lt"/>
                <a:ea typeface="+mn-ea"/>
                <a:cs typeface="+mn-cs"/>
                <a:sym typeface="Calibri"/>
              </a:defRPr>
            </a:pPr>
            <a:r>
              <a:t>Informal, low-threshold</a:t>
            </a:r>
          </a:p>
          <a:p>
            <a:pPr marL="306323" indent="-306323" defTabSz="877823">
              <a:spcBef>
                <a:spcPts val="600"/>
              </a:spcBef>
              <a:buClr>
                <a:srgbClr val="000000"/>
              </a:buClr>
              <a:buFont typeface="Arial"/>
              <a:buChar char="•"/>
              <a:defRPr sz="2688">
                <a:latin typeface="+mn-lt"/>
                <a:ea typeface="+mn-ea"/>
                <a:cs typeface="+mn-cs"/>
                <a:sym typeface="Calibri"/>
              </a:defRPr>
            </a:pPr>
            <a:r>
              <a:t>Meeting people where they are physically at</a:t>
            </a:r>
          </a:p>
        </p:txBody>
      </p:sp>
      <p:sp>
        <p:nvSpPr>
          <p:cNvPr id="408" name="Shape 408"/>
          <p:cNvSpPr/>
          <p:nvPr/>
        </p:nvSpPr>
        <p:spPr>
          <a:xfrm>
            <a:off x="4572000" y="2163762"/>
            <a:ext cx="4038600" cy="320294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19087" indent="-319087">
              <a:spcBef>
                <a:spcPts val="700"/>
              </a:spcBef>
              <a:buClr>
                <a:srgbClr val="000000"/>
              </a:buClr>
              <a:buSzPct val="60000"/>
              <a:buFont typeface="Arial"/>
              <a:buChar char="•"/>
              <a:defRPr sz="2800">
                <a:latin typeface="+mn-lt"/>
                <a:ea typeface="+mn-ea"/>
                <a:cs typeface="+mn-cs"/>
                <a:sym typeface="Calibri"/>
              </a:defRPr>
            </a:pPr>
            <a:r>
              <a:t>Hard to include ancillary services</a:t>
            </a:r>
          </a:p>
          <a:p>
            <a:pPr marL="319087" indent="-319087">
              <a:spcBef>
                <a:spcPts val="700"/>
              </a:spcBef>
              <a:buClr>
                <a:srgbClr val="000000"/>
              </a:buClr>
              <a:buSzPct val="60000"/>
              <a:buFont typeface="Arial"/>
              <a:buChar char="•"/>
              <a:defRPr sz="2800">
                <a:latin typeface="+mn-lt"/>
                <a:ea typeface="+mn-ea"/>
                <a:cs typeface="+mn-cs"/>
                <a:sym typeface="Calibri"/>
              </a:defRPr>
            </a:pPr>
            <a:r>
              <a:t>Inclement weather can be a deterrent</a:t>
            </a:r>
          </a:p>
          <a:p>
            <a:pPr marL="319087" indent="-319087">
              <a:spcBef>
                <a:spcPts val="700"/>
              </a:spcBef>
              <a:buClr>
                <a:srgbClr val="000000"/>
              </a:buClr>
              <a:buSzPct val="60000"/>
              <a:buFont typeface="Arial"/>
              <a:buChar char="•"/>
              <a:defRPr sz="2800">
                <a:latin typeface="+mn-lt"/>
                <a:ea typeface="+mn-ea"/>
                <a:cs typeface="+mn-cs"/>
                <a:sym typeface="Calibri"/>
              </a:defRPr>
            </a:pPr>
            <a:r>
              <a:t>Privacy concerns</a:t>
            </a:r>
          </a:p>
          <a:p>
            <a:pPr marL="319087" indent="-319087">
              <a:spcBef>
                <a:spcPts val="700"/>
              </a:spcBef>
              <a:buClr>
                <a:srgbClr val="000000"/>
              </a:buClr>
              <a:buSzPct val="60000"/>
              <a:buFont typeface="Arial"/>
              <a:buChar char="•"/>
              <a:defRPr sz="2800">
                <a:latin typeface="+mn-lt"/>
                <a:ea typeface="+mn-ea"/>
                <a:cs typeface="+mn-cs"/>
                <a:sym typeface="Calibri"/>
              </a:defRPr>
            </a:pPr>
            <a:r>
              <a:t>Safety for outreach staff</a:t>
            </a:r>
          </a:p>
        </p:txBody>
      </p:sp>
      <p:sp>
        <p:nvSpPr>
          <p:cNvPr id="409" name="Shape 409"/>
          <p:cNvSpPr/>
          <p:nvPr/>
        </p:nvSpPr>
        <p:spPr>
          <a:xfrm>
            <a:off x="1447800" y="1524000"/>
            <a:ext cx="6438900" cy="9804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700"/>
              </a:spcBef>
              <a:defRPr sz="3000" b="1">
                <a:latin typeface="+mn-lt"/>
                <a:ea typeface="+mn-ea"/>
                <a:cs typeface="+mn-cs"/>
                <a:sym typeface="Calibri"/>
              </a:defRPr>
            </a:pPr>
            <a:r>
              <a:t>Benefits</a:t>
            </a:r>
            <a:r>
              <a:rPr b="0"/>
              <a:t> </a:t>
            </a:r>
            <a:r>
              <a:rPr b="0" i="1"/>
              <a:t>                             </a:t>
            </a:r>
            <a:r>
              <a:t>Challenges</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p:cNvSpPr>
          <p:nvPr>
            <p:ph type="title" idx="4294967295"/>
          </p:nvPr>
        </p:nvSpPr>
        <p:spPr>
          <a:xfrm>
            <a:off x="304800" y="577850"/>
            <a:ext cx="8610600" cy="86995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t>Peer-Delivered</a:t>
            </a:r>
          </a:p>
        </p:txBody>
      </p:sp>
      <p:sp>
        <p:nvSpPr>
          <p:cNvPr id="414" name="Shape 414"/>
          <p:cNvSpPr>
            <a:spLocks noGrp="1"/>
          </p:cNvSpPr>
          <p:nvPr>
            <p:ph type="body" sz="half" idx="4294967295"/>
          </p:nvPr>
        </p:nvSpPr>
        <p:spPr>
          <a:xfrm>
            <a:off x="457200" y="2090737"/>
            <a:ext cx="3886200" cy="3581401"/>
          </a:xfrm>
          <a:prstGeom prst="rect">
            <a:avLst/>
          </a:prstGeom>
          <a:extLst>
            <a:ext uri="{C572A759-6A51-4108-AA02-DFA0A04FC94B}">
              <ma14:wrappingTextBoxFlag xmlns="" xmlns:ma14="http://schemas.microsoft.com/office/mac/drawingml/2011/main" val="1"/>
            </a:ext>
          </a:extLst>
        </p:spPr>
        <p:txBody>
          <a:bodyPr>
            <a:normAutofit/>
          </a:bodyPr>
          <a:lstStyle/>
          <a:p>
            <a:pPr marL="306323" indent="-306323" defTabSz="877823">
              <a:spcBef>
                <a:spcPts val="600"/>
              </a:spcBef>
              <a:buClr>
                <a:srgbClr val="000000"/>
              </a:buClr>
              <a:buFont typeface="Arial"/>
              <a:buChar char="•"/>
              <a:defRPr sz="2688">
                <a:latin typeface="+mn-lt"/>
                <a:ea typeface="+mn-ea"/>
                <a:cs typeface="+mn-cs"/>
                <a:sym typeface="Calibri"/>
              </a:defRPr>
            </a:pPr>
            <a:r>
              <a:t>Taps into peer knowledge</a:t>
            </a:r>
          </a:p>
          <a:p>
            <a:pPr marL="306323" indent="-306323" defTabSz="877823">
              <a:spcBef>
                <a:spcPts val="600"/>
              </a:spcBef>
              <a:buClr>
                <a:srgbClr val="000000"/>
              </a:buClr>
              <a:buFont typeface="Arial"/>
              <a:buChar char="•"/>
              <a:defRPr sz="2688">
                <a:latin typeface="+mn-lt"/>
                <a:ea typeface="+mn-ea"/>
                <a:cs typeface="+mn-cs"/>
                <a:sym typeface="Calibri"/>
              </a:defRPr>
            </a:pPr>
            <a:r>
              <a:t>Can reach groups unlikely to access SAPs</a:t>
            </a:r>
          </a:p>
          <a:p>
            <a:pPr marL="306323" indent="-306323" defTabSz="877823">
              <a:spcBef>
                <a:spcPts val="600"/>
              </a:spcBef>
              <a:buClr>
                <a:srgbClr val="000000"/>
              </a:buClr>
              <a:buFont typeface="Arial"/>
              <a:buChar char="•"/>
              <a:defRPr sz="2688">
                <a:latin typeface="+mn-lt"/>
                <a:ea typeface="+mn-ea"/>
                <a:cs typeface="+mn-cs"/>
                <a:sym typeface="Calibri"/>
              </a:defRPr>
            </a:pPr>
            <a:r>
              <a:t>Empowers peers to take ownership </a:t>
            </a:r>
          </a:p>
          <a:p>
            <a:pPr marL="306323" indent="-306323" defTabSz="877823">
              <a:spcBef>
                <a:spcPts val="600"/>
              </a:spcBef>
              <a:buClr>
                <a:srgbClr val="000000"/>
              </a:buClr>
              <a:buFont typeface="Arial"/>
              <a:buChar char="•"/>
              <a:defRPr sz="2688">
                <a:latin typeface="+mn-lt"/>
                <a:ea typeface="+mn-ea"/>
                <a:cs typeface="+mn-cs"/>
                <a:sym typeface="Calibri"/>
              </a:defRPr>
            </a:pPr>
            <a:r>
              <a:t>Increased volume</a:t>
            </a:r>
          </a:p>
        </p:txBody>
      </p:sp>
      <p:sp>
        <p:nvSpPr>
          <p:cNvPr id="415" name="Shape 415"/>
          <p:cNvSpPr/>
          <p:nvPr/>
        </p:nvSpPr>
        <p:spPr>
          <a:xfrm>
            <a:off x="4648200" y="2133600"/>
            <a:ext cx="3886200" cy="352044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19087" indent="-319087">
              <a:spcBef>
                <a:spcPts val="700"/>
              </a:spcBef>
              <a:buClr>
                <a:srgbClr val="000000"/>
              </a:buClr>
              <a:buSzPct val="60000"/>
              <a:buFont typeface="Arial"/>
              <a:buChar char="•"/>
              <a:defRPr sz="2800">
                <a:latin typeface="+mn-lt"/>
                <a:ea typeface="+mn-ea"/>
                <a:cs typeface="+mn-cs"/>
                <a:sym typeface="Calibri"/>
              </a:defRPr>
            </a:pPr>
            <a:r>
              <a:t>Training &amp; supervision needed for peers</a:t>
            </a:r>
          </a:p>
          <a:p>
            <a:pPr marL="319087" indent="-319087">
              <a:spcBef>
                <a:spcPts val="700"/>
              </a:spcBef>
              <a:buClr>
                <a:srgbClr val="000000"/>
              </a:buClr>
              <a:buSzPct val="60000"/>
              <a:buFont typeface="Arial"/>
              <a:buChar char="•"/>
              <a:defRPr sz="2800">
                <a:latin typeface="+mn-lt"/>
                <a:ea typeface="+mn-ea"/>
                <a:cs typeface="+mn-cs"/>
                <a:sym typeface="Calibri"/>
              </a:defRPr>
            </a:pPr>
            <a:r>
              <a:t>Managing boundary issues</a:t>
            </a:r>
          </a:p>
          <a:p>
            <a:pPr marL="319087" indent="-319087">
              <a:spcBef>
                <a:spcPts val="700"/>
              </a:spcBef>
              <a:buClr>
                <a:srgbClr val="000000"/>
              </a:buClr>
              <a:buSzPct val="60000"/>
              <a:buFont typeface="Arial"/>
              <a:buChar char="•"/>
              <a:defRPr sz="2800">
                <a:latin typeface="+mn-lt"/>
                <a:ea typeface="+mn-ea"/>
                <a:cs typeface="+mn-cs"/>
                <a:sym typeface="Calibri"/>
              </a:defRPr>
            </a:pPr>
            <a:r>
              <a:t>Peers may need to collect and transport others’ equipment</a:t>
            </a:r>
          </a:p>
        </p:txBody>
      </p:sp>
      <p:sp>
        <p:nvSpPr>
          <p:cNvPr id="416" name="Shape 416"/>
          <p:cNvSpPr/>
          <p:nvPr/>
        </p:nvSpPr>
        <p:spPr>
          <a:xfrm>
            <a:off x="1447800" y="1524000"/>
            <a:ext cx="6438900" cy="2047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700"/>
              </a:spcBef>
              <a:defRPr sz="3000" b="1">
                <a:latin typeface="+mn-lt"/>
                <a:ea typeface="+mn-ea"/>
                <a:cs typeface="+mn-cs"/>
                <a:sym typeface="Calibri"/>
              </a:defRPr>
            </a:pPr>
            <a:r>
              <a:t>Benefits</a:t>
            </a:r>
            <a:r>
              <a:rPr b="0"/>
              <a:t> </a:t>
            </a:r>
            <a:r>
              <a:rPr b="0" i="1"/>
              <a:t>                             </a:t>
            </a:r>
            <a:r>
              <a:t>Challenges</a:t>
            </a:r>
          </a:p>
          <a:p>
            <a:pPr>
              <a:spcBef>
                <a:spcPts val="700"/>
              </a:spcBef>
              <a:defRPr sz="3000" i="1">
                <a:latin typeface="+mn-lt"/>
                <a:ea typeface="+mn-ea"/>
                <a:cs typeface="+mn-cs"/>
                <a:sym typeface="Calibri"/>
              </a:defRPr>
            </a:pPr>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p:cNvSpPr>
          <p:nvPr>
            <p:ph type="title" idx="4294967295"/>
          </p:nvPr>
        </p:nvSpPr>
        <p:spPr>
          <a:xfrm>
            <a:off x="533400" y="609600"/>
            <a:ext cx="8153400" cy="565150"/>
          </a:xfrm>
          <a:prstGeom prst="rect">
            <a:avLst/>
          </a:prstGeom>
          <a:extLst>
            <a:ext uri="{C572A759-6A51-4108-AA02-DFA0A04FC94B}">
              <ma14:wrappingTextBoxFlag xmlns="" xmlns:ma14="http://schemas.microsoft.com/office/mac/drawingml/2011/main" val="1"/>
            </a:ext>
          </a:extLst>
        </p:spPr>
        <p:txBody>
          <a:bodyPr>
            <a:noAutofit/>
          </a:bodyPr>
          <a:lstStyle/>
          <a:p>
            <a:pPr algn="ctr" defTabSz="393192">
              <a:defRPr sz="1548" b="1">
                <a:solidFill>
                  <a:srgbClr val="000000"/>
                </a:solidFill>
              </a:defRPr>
            </a:pPr>
            <a:r>
              <a:rPr sz="3600" dirty="0"/>
              <a:t>Pharmacy </a:t>
            </a:r>
            <a:r>
              <a:rPr sz="3600" dirty="0" smtClean="0"/>
              <a:t>Access</a:t>
            </a:r>
            <a:endParaRPr sz="3600" dirty="0"/>
          </a:p>
        </p:txBody>
      </p:sp>
      <p:sp>
        <p:nvSpPr>
          <p:cNvPr id="421" name="Shape 421"/>
          <p:cNvSpPr>
            <a:spLocks noGrp="1"/>
          </p:cNvSpPr>
          <p:nvPr>
            <p:ph type="body" sz="half" idx="4294967295"/>
          </p:nvPr>
        </p:nvSpPr>
        <p:spPr>
          <a:xfrm>
            <a:off x="381000" y="2057400"/>
            <a:ext cx="3886200" cy="3581400"/>
          </a:xfrm>
          <a:prstGeom prst="rect">
            <a:avLst/>
          </a:prstGeom>
          <a:extLst>
            <a:ext uri="{C572A759-6A51-4108-AA02-DFA0A04FC94B}">
              <ma14:wrappingTextBoxFlag xmlns="" xmlns:ma14="http://schemas.microsoft.com/office/mac/drawingml/2011/main" val="1"/>
            </a:ext>
          </a:extLst>
        </p:spPr>
        <p:txBody>
          <a:bodyPr>
            <a:normAutofit/>
          </a:bodyPr>
          <a:lstStyle/>
          <a:p>
            <a:pPr>
              <a:buClrTx/>
              <a:buFont typeface="Arial"/>
              <a:buChar char="•"/>
              <a:defRPr sz="2800">
                <a:latin typeface="+mn-lt"/>
                <a:ea typeface="+mn-ea"/>
                <a:cs typeface="+mn-cs"/>
                <a:sym typeface="Calibri"/>
              </a:defRPr>
            </a:pPr>
            <a:r>
              <a:rPr dirty="0"/>
              <a:t>Mainstream location</a:t>
            </a:r>
          </a:p>
          <a:p>
            <a:pPr>
              <a:buClrTx/>
              <a:buFont typeface="Arial"/>
              <a:buChar char="•"/>
              <a:defRPr sz="2800">
                <a:latin typeface="+mn-lt"/>
                <a:ea typeface="+mn-ea"/>
                <a:cs typeface="+mn-cs"/>
                <a:sym typeface="Calibri"/>
              </a:defRPr>
            </a:pPr>
            <a:r>
              <a:rPr dirty="0"/>
              <a:t>May have more extended hours</a:t>
            </a:r>
          </a:p>
          <a:p>
            <a:pPr>
              <a:buClrTx/>
              <a:buFont typeface="Arial"/>
              <a:buChar char="•"/>
              <a:defRPr sz="2800">
                <a:latin typeface="+mn-lt"/>
                <a:ea typeface="+mn-ea"/>
                <a:cs typeface="+mn-cs"/>
                <a:sym typeface="Calibri"/>
              </a:defRPr>
            </a:pPr>
            <a:r>
              <a:rPr dirty="0"/>
              <a:t>Could be located closer to where PWID live or hang out</a:t>
            </a:r>
          </a:p>
        </p:txBody>
      </p:sp>
      <p:sp>
        <p:nvSpPr>
          <p:cNvPr id="422" name="Shape 422"/>
          <p:cNvSpPr/>
          <p:nvPr/>
        </p:nvSpPr>
        <p:spPr>
          <a:xfrm>
            <a:off x="4724400" y="2057400"/>
            <a:ext cx="4191000" cy="410464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19087" indent="-319087">
              <a:spcBef>
                <a:spcPts val="700"/>
              </a:spcBef>
              <a:buClr>
                <a:srgbClr val="000000"/>
              </a:buClr>
              <a:buSzPct val="60000"/>
              <a:buFont typeface="Arial"/>
              <a:buChar char="•"/>
              <a:defRPr sz="2800">
                <a:latin typeface="+mn-lt"/>
                <a:ea typeface="+mn-ea"/>
                <a:cs typeface="+mn-cs"/>
                <a:sym typeface="Calibri"/>
              </a:defRPr>
            </a:pPr>
            <a:r>
              <a:t>Pharmacists often refuse to sell syringes without a prescription</a:t>
            </a:r>
          </a:p>
          <a:p>
            <a:pPr marL="319087" indent="-319087">
              <a:spcBef>
                <a:spcPts val="700"/>
              </a:spcBef>
              <a:buClr>
                <a:srgbClr val="000000"/>
              </a:buClr>
              <a:buSzPct val="60000"/>
              <a:buFont typeface="Arial"/>
              <a:buChar char="•"/>
              <a:defRPr sz="2800">
                <a:latin typeface="+mn-lt"/>
                <a:ea typeface="+mn-ea"/>
                <a:cs typeface="+mn-cs"/>
                <a:sym typeface="Calibri"/>
              </a:defRPr>
            </a:pPr>
            <a:r>
              <a:t>Cost can be prohibitive </a:t>
            </a:r>
          </a:p>
          <a:p>
            <a:pPr marL="319087" indent="-319087">
              <a:spcBef>
                <a:spcPts val="700"/>
              </a:spcBef>
              <a:buClr>
                <a:srgbClr val="000000"/>
              </a:buClr>
              <a:buSzPct val="60000"/>
              <a:buFont typeface="Arial"/>
              <a:buChar char="•"/>
              <a:defRPr sz="2800">
                <a:latin typeface="+mn-lt"/>
                <a:ea typeface="+mn-ea"/>
                <a:cs typeface="+mn-cs"/>
                <a:sym typeface="Calibri"/>
              </a:defRPr>
            </a:pPr>
            <a:r>
              <a:t>No counseling services</a:t>
            </a:r>
          </a:p>
          <a:p>
            <a:pPr marL="319087" indent="-319087">
              <a:spcBef>
                <a:spcPts val="700"/>
              </a:spcBef>
              <a:buClr>
                <a:srgbClr val="000000"/>
              </a:buClr>
              <a:buSzPct val="60000"/>
              <a:buFont typeface="Arial"/>
              <a:buChar char="•"/>
              <a:defRPr sz="2800">
                <a:latin typeface="+mn-lt"/>
                <a:ea typeface="+mn-ea"/>
                <a:cs typeface="+mn-cs"/>
                <a:sym typeface="Calibri"/>
              </a:defRPr>
            </a:pPr>
            <a:r>
              <a:t>Other injection equipment not available</a:t>
            </a:r>
          </a:p>
          <a:p>
            <a:pPr marL="319087" indent="-319087">
              <a:spcBef>
                <a:spcPts val="700"/>
              </a:spcBef>
              <a:buClr>
                <a:srgbClr val="000000"/>
              </a:buClr>
              <a:buSzPct val="60000"/>
              <a:buFont typeface="Arial"/>
              <a:buChar char="•"/>
              <a:defRPr sz="2800">
                <a:latin typeface="+mn-lt"/>
                <a:ea typeface="+mn-ea"/>
                <a:cs typeface="+mn-cs"/>
                <a:sym typeface="Calibri"/>
              </a:defRPr>
            </a:pPr>
            <a:r>
              <a:t>No disposal options</a:t>
            </a:r>
          </a:p>
        </p:txBody>
      </p:sp>
      <p:sp>
        <p:nvSpPr>
          <p:cNvPr id="423" name="Shape 423"/>
          <p:cNvSpPr/>
          <p:nvPr/>
        </p:nvSpPr>
        <p:spPr>
          <a:xfrm>
            <a:off x="1447800" y="1371600"/>
            <a:ext cx="6438900" cy="2047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700"/>
              </a:spcBef>
              <a:defRPr sz="3000" b="1">
                <a:latin typeface="+mn-lt"/>
                <a:ea typeface="+mn-ea"/>
                <a:cs typeface="+mn-cs"/>
                <a:sym typeface="Calibri"/>
              </a:defRPr>
            </a:pPr>
            <a:r>
              <a:t>Benefits</a:t>
            </a:r>
            <a:r>
              <a:rPr b="0"/>
              <a:t> </a:t>
            </a:r>
            <a:r>
              <a:rPr b="0" i="1"/>
              <a:t>                             </a:t>
            </a:r>
            <a:r>
              <a:t>Challenges</a:t>
            </a:r>
          </a:p>
          <a:p>
            <a:pPr>
              <a:spcBef>
                <a:spcPts val="700"/>
              </a:spcBef>
              <a:defRPr sz="3000" i="1">
                <a:latin typeface="+mn-lt"/>
                <a:ea typeface="+mn-ea"/>
                <a:cs typeface="+mn-cs"/>
                <a:sym typeface="Calibri"/>
              </a:defRPr>
            </a:pPr>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p:cNvSpPr>
          <p:nvPr>
            <p:ph type="title" idx="4294967295"/>
          </p:nvPr>
        </p:nvSpPr>
        <p:spPr>
          <a:xfrm>
            <a:off x="365125" y="3810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t>Characteristics of Effective SAPs</a:t>
            </a:r>
          </a:p>
        </p:txBody>
      </p:sp>
      <p:sp>
        <p:nvSpPr>
          <p:cNvPr id="428" name="Shape 428"/>
          <p:cNvSpPr>
            <a:spLocks noGrp="1"/>
          </p:cNvSpPr>
          <p:nvPr>
            <p:ph type="body" idx="4294967295"/>
          </p:nvPr>
        </p:nvSpPr>
        <p:spPr>
          <a:xfrm>
            <a:off x="457200" y="1447800"/>
            <a:ext cx="8458200" cy="3581400"/>
          </a:xfrm>
          <a:prstGeom prst="rect">
            <a:avLst/>
          </a:prstGeom>
          <a:extLst>
            <a:ext uri="{C572A759-6A51-4108-AA02-DFA0A04FC94B}">
              <ma14:wrappingTextBoxFlag xmlns="" xmlns:ma14="http://schemas.microsoft.com/office/mac/drawingml/2011/main" val="1"/>
            </a:ext>
          </a:extLst>
        </p:spPr>
        <p:txBody>
          <a:bodyPr>
            <a:normAutofit/>
          </a:bodyPr>
          <a:lstStyle/>
          <a:p>
            <a:pPr defTabSz="886968">
              <a:lnSpc>
                <a:spcPct val="120000"/>
              </a:lnSpc>
              <a:spcBef>
                <a:spcPts val="0"/>
              </a:spcBef>
              <a:buClr>
                <a:srgbClr val="000000"/>
              </a:buClr>
              <a:buFont typeface="Wingdings" panose="05000000000000000000" pitchFamily="2" charset="2"/>
              <a:buChar char="§"/>
              <a:defRPr sz="2522">
                <a:latin typeface="+mn-lt"/>
                <a:ea typeface="+mn-ea"/>
                <a:cs typeface="+mn-cs"/>
                <a:sym typeface="Calibri"/>
              </a:defRPr>
            </a:pPr>
            <a:r>
              <a:rPr dirty="0"/>
              <a:t>Ensures </a:t>
            </a:r>
            <a:r>
              <a:rPr b="1" dirty="0">
                <a:solidFill>
                  <a:srgbClr val="7030A0"/>
                </a:solidFill>
              </a:rPr>
              <a:t>low-threshold</a:t>
            </a:r>
            <a:r>
              <a:rPr dirty="0"/>
              <a:t> access to services.</a:t>
            </a:r>
          </a:p>
          <a:p>
            <a:pPr defTabSz="886968">
              <a:lnSpc>
                <a:spcPct val="120000"/>
              </a:lnSpc>
              <a:spcBef>
                <a:spcPts val="0"/>
              </a:spcBef>
              <a:buClr>
                <a:srgbClr val="000000"/>
              </a:buClr>
              <a:buFont typeface="Wingdings" panose="05000000000000000000" pitchFamily="2" charset="2"/>
              <a:buChar char="§"/>
              <a:defRPr sz="2522">
                <a:latin typeface="+mn-lt"/>
                <a:ea typeface="+mn-ea"/>
                <a:cs typeface="+mn-cs"/>
                <a:sym typeface="Calibri"/>
              </a:defRPr>
            </a:pPr>
            <a:r>
              <a:rPr dirty="0"/>
              <a:t>Promotes </a:t>
            </a:r>
            <a:r>
              <a:rPr b="1" dirty="0">
                <a:solidFill>
                  <a:srgbClr val="7030A0"/>
                </a:solidFill>
              </a:rPr>
              <a:t>secondary syringe distribution.</a:t>
            </a:r>
          </a:p>
          <a:p>
            <a:pPr defTabSz="886968">
              <a:lnSpc>
                <a:spcPct val="120000"/>
              </a:lnSpc>
              <a:spcBef>
                <a:spcPts val="0"/>
              </a:spcBef>
              <a:buClr>
                <a:srgbClr val="000000"/>
              </a:buClr>
              <a:buFont typeface="Wingdings" panose="05000000000000000000" pitchFamily="2" charset="2"/>
              <a:buChar char="§"/>
              <a:defRPr sz="2522">
                <a:latin typeface="+mn-lt"/>
                <a:ea typeface="+mn-ea"/>
                <a:cs typeface="+mn-cs"/>
                <a:sym typeface="Calibri"/>
              </a:defRPr>
            </a:pPr>
            <a:r>
              <a:rPr dirty="0"/>
              <a:t>Coordinates </a:t>
            </a:r>
            <a:r>
              <a:rPr b="1" dirty="0">
                <a:solidFill>
                  <a:srgbClr val="7030A0"/>
                </a:solidFill>
              </a:rPr>
              <a:t>linkages</a:t>
            </a:r>
            <a:r>
              <a:rPr dirty="0"/>
              <a:t> to health and social services.</a:t>
            </a:r>
          </a:p>
          <a:p>
            <a:pPr defTabSz="886968">
              <a:lnSpc>
                <a:spcPct val="120000"/>
              </a:lnSpc>
              <a:spcBef>
                <a:spcPts val="0"/>
              </a:spcBef>
              <a:buClr>
                <a:srgbClr val="000000"/>
              </a:buClr>
              <a:buFont typeface="Wingdings" panose="05000000000000000000" pitchFamily="2" charset="2"/>
              <a:buChar char="§"/>
              <a:defRPr sz="2522">
                <a:latin typeface="+mn-lt"/>
                <a:ea typeface="+mn-ea"/>
                <a:cs typeface="+mn-cs"/>
                <a:sym typeface="Calibri"/>
              </a:defRPr>
            </a:pPr>
            <a:r>
              <a:rPr dirty="0"/>
              <a:t>Ensures PWID have a </a:t>
            </a:r>
            <a:r>
              <a:rPr dirty="0">
                <a:solidFill>
                  <a:srgbClr val="7030A0"/>
                </a:solidFill>
              </a:rPr>
              <a:t>VOICE.</a:t>
            </a:r>
          </a:p>
          <a:p>
            <a:pPr defTabSz="886968">
              <a:lnSpc>
                <a:spcPct val="120000"/>
              </a:lnSpc>
              <a:spcBef>
                <a:spcPts val="0"/>
              </a:spcBef>
              <a:buClr>
                <a:srgbClr val="000000"/>
              </a:buClr>
              <a:buFont typeface="Wingdings" panose="05000000000000000000" pitchFamily="2" charset="2"/>
              <a:buChar char="§"/>
              <a:defRPr sz="2522">
                <a:latin typeface="+mn-lt"/>
                <a:ea typeface="+mn-ea"/>
                <a:cs typeface="+mn-cs"/>
                <a:sym typeface="Calibri"/>
              </a:defRPr>
            </a:pPr>
            <a:r>
              <a:rPr dirty="0"/>
              <a:t>Includes diverse </a:t>
            </a:r>
            <a:r>
              <a:rPr b="1" dirty="0">
                <a:solidFill>
                  <a:srgbClr val="7030A0"/>
                </a:solidFill>
              </a:rPr>
              <a:t>community</a:t>
            </a:r>
            <a:r>
              <a:rPr dirty="0"/>
              <a:t> stakeholders in creating a social and legal environment supportive of SAPs and PWID.</a:t>
            </a:r>
          </a:p>
          <a:p>
            <a:pPr defTabSz="886968">
              <a:lnSpc>
                <a:spcPct val="120000"/>
              </a:lnSpc>
              <a:spcBef>
                <a:spcPts val="0"/>
              </a:spcBef>
              <a:buClr>
                <a:srgbClr val="000000"/>
              </a:buClr>
              <a:buFont typeface="Wingdings" panose="05000000000000000000" pitchFamily="2" charset="2"/>
              <a:buChar char="§"/>
              <a:defRPr sz="2522" b="1">
                <a:solidFill>
                  <a:srgbClr val="7030A0"/>
                </a:solidFill>
                <a:latin typeface="+mn-lt"/>
                <a:ea typeface="+mn-ea"/>
                <a:cs typeface="+mn-cs"/>
                <a:sym typeface="Calibri"/>
              </a:defRPr>
            </a:pPr>
            <a:r>
              <a:rPr dirty="0"/>
              <a:t>Includes participants </a:t>
            </a:r>
            <a:r>
              <a:rPr b="0" dirty="0">
                <a:solidFill>
                  <a:srgbClr val="000000"/>
                </a:solidFill>
              </a:rPr>
              <a:t>in improving on existing services.  </a:t>
            </a:r>
          </a:p>
        </p:txBody>
      </p:sp>
      <p:sp>
        <p:nvSpPr>
          <p:cNvPr id="429" name="Shape 429"/>
          <p:cNvSpPr/>
          <p:nvPr/>
        </p:nvSpPr>
        <p:spPr>
          <a:xfrm>
            <a:off x="1693862" y="5943600"/>
            <a:ext cx="7069138" cy="27546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200" i="1"/>
            </a:lvl1pPr>
          </a:lstStyle>
          <a:p>
            <a:r>
              <a:rPr dirty="0"/>
              <a:t>Recommended Best Practices for Effective Syringe Exchange Programs in the in the United States: 2009</a:t>
            </a:r>
          </a:p>
        </p:txBody>
      </p:sp>
      <p:sp>
        <p:nvSpPr>
          <p:cNvPr id="430" name="Shape 430"/>
          <p:cNvSpPr/>
          <p:nvPr/>
        </p:nvSpPr>
        <p:spPr>
          <a:xfrm>
            <a:off x="762000" y="5161746"/>
            <a:ext cx="7543800" cy="4770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500" b="1" i="1">
                <a:solidFill>
                  <a:srgbClr val="C00000"/>
                </a:solidFill>
              </a:defRPr>
            </a:lvl1pPr>
          </a:lstStyle>
          <a:p>
            <a:r>
              <a:rPr lang="en-US" dirty="0" smtClean="0"/>
              <a:t>How can this be achieved in your area?</a:t>
            </a:r>
            <a:endParaRPr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2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1" build="p"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4"/>
          <p:cNvSpPr/>
          <p:nvPr/>
        </p:nvSpPr>
        <p:spPr>
          <a:xfrm>
            <a:off x="481012" y="590550"/>
            <a:ext cx="8358188" cy="6066561"/>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spAutoFit/>
          </a:bodyPr>
          <a:lstStyle/>
          <a:p>
            <a:pPr algn="ctr">
              <a:defRPr sz="3600" b="1">
                <a:effectLst>
                  <a:outerShdw blurRad="12700" dist="25400" dir="2700000" rotWithShape="0">
                    <a:srgbClr val="DDDDDD"/>
                  </a:outerShdw>
                </a:effectLst>
                <a:latin typeface="+mn-lt"/>
                <a:ea typeface="+mn-ea"/>
                <a:cs typeface="+mn-cs"/>
                <a:sym typeface="Calibri"/>
              </a:defRPr>
            </a:pPr>
            <a:r>
              <a:rPr dirty="0"/>
              <a:t>SEP Practices to </a:t>
            </a:r>
            <a:r>
              <a:rPr lang="en-US" dirty="0" smtClean="0"/>
              <a:t>A</a:t>
            </a:r>
            <a:r>
              <a:rPr dirty="0" smtClean="0"/>
              <a:t>void</a:t>
            </a:r>
            <a:endParaRPr dirty="0"/>
          </a:p>
          <a:p>
            <a:pPr>
              <a:defRPr sz="1800"/>
            </a:pPr>
            <a:endParaRPr dirty="0"/>
          </a:p>
          <a:p>
            <a:pPr marL="457200" indent="-457200">
              <a:lnSpc>
                <a:spcPct val="150000"/>
              </a:lnSpc>
              <a:buSzPct val="100000"/>
              <a:buFont typeface="Arial" panose="020B0604020202020204" pitchFamily="34" charset="0"/>
              <a:buChar char="•"/>
              <a:defRPr sz="2800">
                <a:latin typeface="+mn-lt"/>
                <a:ea typeface="+mn-ea"/>
                <a:cs typeface="+mn-cs"/>
                <a:sym typeface="Calibri"/>
              </a:defRPr>
            </a:pPr>
            <a:r>
              <a:rPr lang="en-US" dirty="0" smtClean="0"/>
              <a:t>  </a:t>
            </a:r>
            <a:r>
              <a:rPr dirty="0" smtClean="0"/>
              <a:t>Supplying </a:t>
            </a:r>
            <a:r>
              <a:rPr dirty="0"/>
              <a:t>single use syringes</a:t>
            </a:r>
          </a:p>
          <a:p>
            <a:pPr marL="457200" indent="-457200">
              <a:lnSpc>
                <a:spcPct val="150000"/>
              </a:lnSpc>
              <a:buSzPct val="100000"/>
              <a:buFont typeface="Arial" panose="020B0604020202020204" pitchFamily="34" charset="0"/>
              <a:buChar char="•"/>
              <a:defRPr sz="2800">
                <a:latin typeface="+mn-lt"/>
                <a:ea typeface="+mn-ea"/>
                <a:cs typeface="+mn-cs"/>
                <a:sym typeface="Calibri"/>
              </a:defRPr>
            </a:pPr>
            <a:r>
              <a:rPr lang="en-US" dirty="0" smtClean="0"/>
              <a:t>  </a:t>
            </a:r>
            <a:r>
              <a:rPr dirty="0" smtClean="0"/>
              <a:t>Limiting </a:t>
            </a:r>
            <a:r>
              <a:rPr dirty="0"/>
              <a:t>frequency of visits &amp; number of syringes</a:t>
            </a:r>
          </a:p>
          <a:p>
            <a:pPr marL="457200" indent="-457200">
              <a:lnSpc>
                <a:spcPct val="150000"/>
              </a:lnSpc>
              <a:buSzPct val="100000"/>
              <a:buFont typeface="Arial" panose="020B0604020202020204" pitchFamily="34" charset="0"/>
              <a:buChar char="•"/>
              <a:defRPr sz="2800">
                <a:latin typeface="+mn-lt"/>
                <a:ea typeface="+mn-ea"/>
                <a:cs typeface="+mn-cs"/>
                <a:sym typeface="Calibri"/>
              </a:defRPr>
            </a:pPr>
            <a:r>
              <a:rPr lang="en-US" dirty="0" smtClean="0"/>
              <a:t>  </a:t>
            </a:r>
            <a:r>
              <a:rPr dirty="0" smtClean="0"/>
              <a:t>Requiring </a:t>
            </a:r>
            <a:r>
              <a:rPr dirty="0"/>
              <a:t>one-for-one exchange</a:t>
            </a:r>
          </a:p>
          <a:p>
            <a:pPr marL="457200" indent="-457200">
              <a:lnSpc>
                <a:spcPct val="150000"/>
              </a:lnSpc>
              <a:buSzPct val="100000"/>
              <a:buFont typeface="Arial" panose="020B0604020202020204" pitchFamily="34" charset="0"/>
              <a:buChar char="•"/>
              <a:defRPr sz="2800">
                <a:latin typeface="+mn-lt"/>
                <a:ea typeface="+mn-ea"/>
                <a:cs typeface="+mn-cs"/>
                <a:sym typeface="Calibri"/>
              </a:defRPr>
            </a:pPr>
            <a:r>
              <a:rPr lang="en-US" dirty="0" smtClean="0"/>
              <a:t>  </a:t>
            </a:r>
            <a:r>
              <a:rPr dirty="0" smtClean="0"/>
              <a:t>Imposing </a:t>
            </a:r>
            <a:r>
              <a:rPr dirty="0"/>
              <a:t>geographic limits</a:t>
            </a:r>
          </a:p>
          <a:p>
            <a:pPr marL="457200" indent="-457200">
              <a:lnSpc>
                <a:spcPct val="150000"/>
              </a:lnSpc>
              <a:buSzPct val="100000"/>
              <a:buFont typeface="Arial" panose="020B0604020202020204" pitchFamily="34" charset="0"/>
              <a:buChar char="•"/>
              <a:defRPr sz="2800">
                <a:latin typeface="+mn-lt"/>
                <a:ea typeface="+mn-ea"/>
                <a:cs typeface="+mn-cs"/>
                <a:sym typeface="Calibri"/>
              </a:defRPr>
            </a:pPr>
            <a:r>
              <a:rPr lang="en-US" dirty="0" smtClean="0"/>
              <a:t>  </a:t>
            </a:r>
            <a:r>
              <a:rPr dirty="0" smtClean="0"/>
              <a:t>Restricting </a:t>
            </a:r>
            <a:r>
              <a:rPr dirty="0"/>
              <a:t>syringe volume with unnecessary maximums</a:t>
            </a:r>
          </a:p>
          <a:p>
            <a:pPr marL="457200" indent="-457200">
              <a:lnSpc>
                <a:spcPct val="150000"/>
              </a:lnSpc>
              <a:buSzPct val="100000"/>
              <a:buFont typeface="Arial" panose="020B0604020202020204" pitchFamily="34" charset="0"/>
              <a:buChar char="•"/>
              <a:defRPr sz="2800">
                <a:latin typeface="+mn-lt"/>
                <a:ea typeface="+mn-ea"/>
                <a:cs typeface="+mn-cs"/>
                <a:sym typeface="Calibri"/>
              </a:defRPr>
            </a:pPr>
            <a:r>
              <a:rPr lang="en-US" dirty="0" smtClean="0"/>
              <a:t>  </a:t>
            </a:r>
            <a:r>
              <a:rPr dirty="0" smtClean="0"/>
              <a:t>Requiring </a:t>
            </a:r>
            <a:r>
              <a:rPr dirty="0"/>
              <a:t>identifying docs.</a:t>
            </a:r>
          </a:p>
          <a:p>
            <a:pPr marL="457200" indent="-457200">
              <a:lnSpc>
                <a:spcPct val="150000"/>
              </a:lnSpc>
              <a:buSzPct val="100000"/>
              <a:buFont typeface="Arial" panose="020B0604020202020204" pitchFamily="34" charset="0"/>
              <a:buChar char="•"/>
              <a:defRPr sz="2800">
                <a:latin typeface="+mn-lt"/>
                <a:ea typeface="+mn-ea"/>
                <a:cs typeface="+mn-cs"/>
                <a:sym typeface="Calibri"/>
              </a:defRPr>
            </a:pPr>
            <a:r>
              <a:rPr lang="en-US" dirty="0" smtClean="0"/>
              <a:t>  </a:t>
            </a:r>
            <a:r>
              <a:rPr dirty="0" smtClean="0"/>
              <a:t>Requiring </a:t>
            </a:r>
            <a:r>
              <a:rPr dirty="0"/>
              <a:t>unnecessary data documentation</a:t>
            </a:r>
          </a:p>
        </p:txBody>
      </p:sp>
    </p:spTree>
    <p:extLst>
      <p:ext uri="{BB962C8B-B14F-4D97-AF65-F5344CB8AC3E}">
        <p14:creationId xmlns:p14="http://schemas.microsoft.com/office/powerpoint/2010/main" xmlns="" val="382963325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p:cNvSpPr>
          <p:nvPr>
            <p:ph type="title" idx="4294967295"/>
          </p:nvPr>
        </p:nvSpPr>
        <p:spPr>
          <a:xfrm>
            <a:off x="1981200" y="73025"/>
            <a:ext cx="5334000" cy="99060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t>Basic Equipment</a:t>
            </a:r>
          </a:p>
        </p:txBody>
      </p:sp>
      <p:pic>
        <p:nvPicPr>
          <p:cNvPr id="443" name="Image result for narcan kit.jpg" descr="Image result for narcan kit"/>
          <p:cNvPicPr>
            <a:picLocks noChangeAspect="1"/>
          </p:cNvPicPr>
          <p:nvPr/>
        </p:nvPicPr>
        <p:blipFill>
          <a:blip r:embed="rId2" cstate="print">
            <a:extLst/>
          </a:blip>
          <a:stretch>
            <a:fillRect/>
          </a:stretch>
        </p:blipFill>
        <p:spPr>
          <a:xfrm>
            <a:off x="5289856" y="1041054"/>
            <a:ext cx="2906998" cy="1926301"/>
          </a:xfrm>
          <a:prstGeom prst="rect">
            <a:avLst/>
          </a:prstGeom>
          <a:ln w="12700">
            <a:miter lim="400000"/>
          </a:ln>
        </p:spPr>
      </p:pic>
      <p:pic>
        <p:nvPicPr>
          <p:cNvPr id="14" name="Picture 13" descr="6215.tif"/>
          <p:cNvPicPr>
            <a:picLocks noChangeAspect="1"/>
          </p:cNvPicPr>
          <p:nvPr/>
        </p:nvPicPr>
        <p:blipFill rotWithShape="1">
          <a:blip r:embed="rId3" cstate="print">
            <a:extLst>
              <a:ext uri="{28A0092B-C50C-407E-A947-70E740481C1C}">
                <a14:useLocalDpi xmlns:a14="http://schemas.microsoft.com/office/drawing/2010/main" xmlns="" val="0"/>
              </a:ext>
            </a:extLst>
          </a:blip>
          <a:srcRect l="9324" t="1330" r="7703" b="5771"/>
          <a:stretch/>
        </p:blipFill>
        <p:spPr>
          <a:xfrm>
            <a:off x="4133998" y="3384550"/>
            <a:ext cx="4678680" cy="3412490"/>
          </a:xfrm>
          <a:prstGeom prst="rect">
            <a:avLst/>
          </a:prstGeom>
        </p:spPr>
      </p:pic>
      <p:pic>
        <p:nvPicPr>
          <p:cNvPr id="16" name="Picture 15" descr="14537.t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400" y="1041054"/>
            <a:ext cx="3848100" cy="2565400"/>
          </a:xfrm>
          <a:prstGeom prst="rect">
            <a:avLst/>
          </a:prstGeom>
        </p:spPr>
      </p:pic>
      <p:pic>
        <p:nvPicPr>
          <p:cNvPr id="17" name="Picture 2" descr="C:\Users\Johnathan Morpurgo\Desktop\PHIL_4436.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8741" y="4114800"/>
            <a:ext cx="3260259" cy="244556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idx="4294967295"/>
          </p:nvPr>
        </p:nvSpPr>
        <p:spPr>
          <a:xfrm>
            <a:off x="457200" y="3048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lgn="ctr">
              <a:defRPr sz="3600" b="1">
                <a:solidFill>
                  <a:srgbClr val="000000"/>
                </a:solidFill>
              </a:defRPr>
            </a:lvl1pPr>
          </a:lstStyle>
          <a:p>
            <a:r>
              <a:t>Basic Equipment</a:t>
            </a:r>
          </a:p>
        </p:txBody>
      </p:sp>
      <p:sp>
        <p:nvSpPr>
          <p:cNvPr id="452" name="Shape 452"/>
          <p:cNvSpPr>
            <a:spLocks noGrp="1"/>
          </p:cNvSpPr>
          <p:nvPr>
            <p:ph type="body" sz="half" idx="4294967295"/>
          </p:nvPr>
        </p:nvSpPr>
        <p:spPr>
          <a:xfrm>
            <a:off x="533400" y="1357312"/>
            <a:ext cx="4038600" cy="4510088"/>
          </a:xfrm>
          <a:prstGeom prst="rect">
            <a:avLst/>
          </a:prstGeom>
          <a:extLst>
            <a:ext uri="{C572A759-6A51-4108-AA02-DFA0A04FC94B}">
              <ma14:wrappingTextBoxFlag xmlns="" xmlns:ma14="http://schemas.microsoft.com/office/mac/drawingml/2011/main" val="1"/>
            </a:ext>
          </a:extLst>
        </p:spPr>
        <p:txBody>
          <a:bodyPr>
            <a:normAutofit/>
          </a:bodyPr>
          <a:lstStyle/>
          <a:p>
            <a:pPr>
              <a:buClrTx/>
              <a:buSzPct val="100000"/>
              <a:buFont typeface="Courier New" panose="02070309020205020404" pitchFamily="49" charset="0"/>
              <a:buChar char="o"/>
              <a:defRPr sz="2800">
                <a:latin typeface="+mn-lt"/>
                <a:ea typeface="+mn-ea"/>
                <a:cs typeface="+mn-cs"/>
                <a:sym typeface="Calibri"/>
              </a:defRPr>
            </a:pPr>
            <a:r>
              <a:rPr dirty="0"/>
              <a:t>Syringes in various sizes</a:t>
            </a:r>
          </a:p>
          <a:p>
            <a:pPr>
              <a:buClrTx/>
              <a:buSzPct val="100000"/>
              <a:buFont typeface="Courier New" panose="02070309020205020404" pitchFamily="49" charset="0"/>
              <a:buChar char="o"/>
              <a:defRPr sz="2800">
                <a:latin typeface="+mn-lt"/>
                <a:ea typeface="+mn-ea"/>
                <a:cs typeface="+mn-cs"/>
                <a:sym typeface="Calibri"/>
              </a:defRPr>
            </a:pPr>
            <a:r>
              <a:rPr dirty="0"/>
              <a:t>Cookers</a:t>
            </a:r>
          </a:p>
          <a:p>
            <a:pPr>
              <a:buClrTx/>
              <a:buSzPct val="100000"/>
              <a:buFont typeface="Courier New" panose="02070309020205020404" pitchFamily="49" charset="0"/>
              <a:buChar char="o"/>
              <a:defRPr sz="2800">
                <a:latin typeface="+mn-lt"/>
                <a:ea typeface="+mn-ea"/>
                <a:cs typeface="+mn-cs"/>
                <a:sym typeface="Calibri"/>
              </a:defRPr>
            </a:pPr>
            <a:r>
              <a:rPr dirty="0"/>
              <a:t>Cottons/Filters</a:t>
            </a:r>
          </a:p>
          <a:p>
            <a:pPr>
              <a:buClrTx/>
              <a:buSzPct val="100000"/>
              <a:buFont typeface="Courier New" panose="02070309020205020404" pitchFamily="49" charset="0"/>
              <a:buChar char="o"/>
              <a:defRPr sz="2800">
                <a:latin typeface="+mn-lt"/>
                <a:ea typeface="+mn-ea"/>
                <a:cs typeface="+mn-cs"/>
                <a:sym typeface="Calibri"/>
              </a:defRPr>
            </a:pPr>
            <a:r>
              <a:rPr dirty="0"/>
              <a:t>Tourniquets/Ties</a:t>
            </a:r>
          </a:p>
          <a:p>
            <a:pPr>
              <a:buClrTx/>
              <a:buSzPct val="100000"/>
              <a:buFont typeface="Courier New" panose="02070309020205020404" pitchFamily="49" charset="0"/>
              <a:buChar char="o"/>
              <a:defRPr sz="2800">
                <a:latin typeface="+mn-lt"/>
                <a:ea typeface="+mn-ea"/>
                <a:cs typeface="+mn-cs"/>
                <a:sym typeface="Calibri"/>
              </a:defRPr>
            </a:pPr>
            <a:r>
              <a:rPr dirty="0"/>
              <a:t>Health education literature</a:t>
            </a:r>
          </a:p>
          <a:p>
            <a:pPr>
              <a:buClrTx/>
              <a:buSzPct val="100000"/>
              <a:buFont typeface="Courier New" panose="02070309020205020404" pitchFamily="49" charset="0"/>
              <a:buChar char="o"/>
              <a:defRPr sz="2800">
                <a:latin typeface="+mn-lt"/>
                <a:ea typeface="+mn-ea"/>
                <a:cs typeface="+mn-cs"/>
                <a:sym typeface="Calibri"/>
              </a:defRPr>
            </a:pPr>
            <a:r>
              <a:rPr dirty="0"/>
              <a:t>Narcan kits</a:t>
            </a:r>
          </a:p>
          <a:p>
            <a:pPr>
              <a:buClrTx/>
              <a:buSzPct val="100000"/>
              <a:buFont typeface="Courier New" panose="02070309020205020404" pitchFamily="49" charset="0"/>
              <a:buChar char="o"/>
              <a:defRPr sz="2800">
                <a:latin typeface="+mn-lt"/>
                <a:ea typeface="+mn-ea"/>
                <a:cs typeface="+mn-cs"/>
                <a:sym typeface="Calibri"/>
              </a:defRPr>
            </a:pPr>
            <a:r>
              <a:rPr dirty="0"/>
              <a:t>Sterile water </a:t>
            </a:r>
          </a:p>
        </p:txBody>
      </p:sp>
      <p:sp>
        <p:nvSpPr>
          <p:cNvPr id="453" name="Shape 453"/>
          <p:cNvSpPr/>
          <p:nvPr/>
        </p:nvSpPr>
        <p:spPr>
          <a:xfrm>
            <a:off x="4876800" y="1376362"/>
            <a:ext cx="4038600" cy="456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buSzPct val="100000"/>
              <a:buFont typeface="Courier New" panose="02070309020205020404" pitchFamily="49" charset="0"/>
              <a:buChar char="o"/>
              <a:defRPr sz="2800">
                <a:latin typeface="+mn-lt"/>
                <a:ea typeface="+mn-ea"/>
                <a:cs typeface="+mn-cs"/>
                <a:sym typeface="Calibri"/>
              </a:defRPr>
            </a:pPr>
            <a:r>
              <a:rPr dirty="0"/>
              <a:t>Alcohol swabs</a:t>
            </a:r>
          </a:p>
          <a:p>
            <a:pPr marL="457200" indent="-457200">
              <a:buSzPct val="100000"/>
              <a:buFont typeface="Courier New" panose="02070309020205020404" pitchFamily="49" charset="0"/>
              <a:buChar char="o"/>
              <a:defRPr sz="2800">
                <a:latin typeface="+mn-lt"/>
                <a:ea typeface="+mn-ea"/>
                <a:cs typeface="+mn-cs"/>
                <a:sym typeface="Calibri"/>
              </a:defRPr>
            </a:pPr>
            <a:r>
              <a:rPr dirty="0"/>
              <a:t>Condoms, safer sex supplies</a:t>
            </a:r>
          </a:p>
          <a:p>
            <a:pPr marL="457200" indent="-457200">
              <a:buSzPct val="100000"/>
              <a:buFont typeface="Courier New" panose="02070309020205020404" pitchFamily="49" charset="0"/>
              <a:buChar char="o"/>
              <a:defRPr sz="2800">
                <a:latin typeface="+mn-lt"/>
                <a:ea typeface="+mn-ea"/>
                <a:cs typeface="+mn-cs"/>
                <a:sym typeface="Calibri"/>
              </a:defRPr>
            </a:pPr>
            <a:r>
              <a:rPr dirty="0"/>
              <a:t>Gauze pads, bandages, abscess kits</a:t>
            </a:r>
          </a:p>
          <a:p>
            <a:pPr marL="457200" indent="-457200">
              <a:buSzPct val="100000"/>
              <a:buFont typeface="Courier New" panose="02070309020205020404" pitchFamily="49" charset="0"/>
              <a:buChar char="o"/>
              <a:defRPr sz="2800">
                <a:latin typeface="+mn-lt"/>
                <a:ea typeface="+mn-ea"/>
                <a:cs typeface="+mn-cs"/>
                <a:sym typeface="Calibri"/>
              </a:defRPr>
            </a:pPr>
            <a:r>
              <a:rPr dirty="0"/>
              <a:t>Bleach kits</a:t>
            </a:r>
          </a:p>
          <a:p>
            <a:pPr marL="457200" indent="-457200">
              <a:buSzPct val="100000"/>
              <a:buFont typeface="Courier New" panose="02070309020205020404" pitchFamily="49" charset="0"/>
              <a:buChar char="o"/>
              <a:defRPr sz="2800">
                <a:latin typeface="+mn-lt"/>
                <a:ea typeface="+mn-ea"/>
                <a:cs typeface="+mn-cs"/>
                <a:sym typeface="Calibri"/>
              </a:defRPr>
            </a:pPr>
            <a:r>
              <a:rPr dirty="0"/>
              <a:t>Fit Packs/Sharps Containers</a:t>
            </a:r>
          </a:p>
          <a:p>
            <a:pPr marL="457200" indent="-457200">
              <a:buSzPct val="100000"/>
              <a:buFont typeface="Courier New" panose="02070309020205020404" pitchFamily="49" charset="0"/>
              <a:buChar char="o"/>
              <a:defRPr sz="2800">
                <a:latin typeface="+mn-lt"/>
                <a:ea typeface="+mn-ea"/>
                <a:cs typeface="+mn-cs"/>
                <a:sym typeface="Calibri"/>
              </a:defRPr>
            </a:pPr>
            <a:r>
              <a:rPr dirty="0"/>
              <a:t>Safer Smoking Kits</a:t>
            </a:r>
            <a:r>
              <a:rPr dirty="0" smtClean="0"/>
              <a:t>/</a:t>
            </a:r>
            <a:r>
              <a:rPr lang="en-US" dirty="0" smtClean="0"/>
              <a:t> </a:t>
            </a:r>
            <a:r>
              <a:rPr dirty="0" smtClean="0"/>
              <a:t>‘</a:t>
            </a:r>
            <a:r>
              <a:rPr dirty="0"/>
              <a:t>Crack Kits’</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p:nvPr/>
        </p:nvSpPr>
        <p:spPr>
          <a:xfrm>
            <a:off x="457200" y="1752600"/>
            <a:ext cx="8229600" cy="466281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700">
                <a:latin typeface="+mn-lt"/>
                <a:ea typeface="+mn-ea"/>
                <a:cs typeface="+mn-cs"/>
                <a:sym typeface="Calibri"/>
              </a:defRPr>
            </a:pPr>
            <a:r>
              <a:rPr dirty="0"/>
              <a:t>Preventing needle-stick injury is everyone's responsibility, </a:t>
            </a:r>
            <a:r>
              <a:rPr i="1" dirty="0"/>
              <a:t>including staff, volunteers, </a:t>
            </a:r>
            <a:r>
              <a:rPr lang="en-US" i="1" dirty="0"/>
              <a:t>&amp;</a:t>
            </a:r>
            <a:r>
              <a:rPr i="1" dirty="0" smtClean="0"/>
              <a:t> </a:t>
            </a:r>
            <a:r>
              <a:rPr lang="en-US" i="1" dirty="0" smtClean="0"/>
              <a:t>participants -</a:t>
            </a:r>
            <a:r>
              <a:rPr i="1" dirty="0" smtClean="0"/>
              <a:t> </a:t>
            </a:r>
            <a:r>
              <a:rPr i="1" dirty="0"/>
              <a:t>EVERYBODY</a:t>
            </a:r>
          </a:p>
          <a:p>
            <a:pPr>
              <a:lnSpc>
                <a:spcPct val="150000"/>
              </a:lnSpc>
              <a:buSzPct val="100000"/>
              <a:buFont typeface="Arial"/>
              <a:buChar char="•"/>
              <a:defRPr sz="2700">
                <a:latin typeface="+mn-lt"/>
                <a:ea typeface="+mn-ea"/>
                <a:cs typeface="+mn-cs"/>
                <a:sym typeface="Calibri"/>
              </a:defRPr>
            </a:pPr>
            <a:r>
              <a:rPr dirty="0"/>
              <a:t>Wear closed toe shoes</a:t>
            </a:r>
          </a:p>
          <a:p>
            <a:pPr>
              <a:lnSpc>
                <a:spcPct val="150000"/>
              </a:lnSpc>
              <a:buSzPct val="100000"/>
              <a:buFont typeface="Arial"/>
              <a:buChar char="•"/>
              <a:defRPr sz="2700">
                <a:latin typeface="+mn-lt"/>
                <a:ea typeface="+mn-ea"/>
                <a:cs typeface="+mn-cs"/>
                <a:sym typeface="Calibri"/>
              </a:defRPr>
            </a:pPr>
            <a:r>
              <a:rPr dirty="0"/>
              <a:t>Know your agency’s accidental needle-stick protocols</a:t>
            </a:r>
          </a:p>
          <a:p>
            <a:pPr>
              <a:lnSpc>
                <a:spcPct val="150000"/>
              </a:lnSpc>
              <a:buSzPct val="100000"/>
              <a:buFont typeface="Arial"/>
              <a:buChar char="•"/>
              <a:defRPr sz="2700">
                <a:latin typeface="+mn-lt"/>
                <a:ea typeface="+mn-ea"/>
                <a:cs typeface="+mn-cs"/>
                <a:sym typeface="Calibri"/>
              </a:defRPr>
            </a:pPr>
            <a:r>
              <a:rPr dirty="0"/>
              <a:t>Work in 2’s</a:t>
            </a:r>
          </a:p>
          <a:p>
            <a:pPr>
              <a:lnSpc>
                <a:spcPct val="150000"/>
              </a:lnSpc>
              <a:buSzPct val="100000"/>
              <a:buFont typeface="Arial"/>
              <a:buChar char="•"/>
              <a:defRPr sz="2700">
                <a:latin typeface="+mn-lt"/>
                <a:ea typeface="+mn-ea"/>
                <a:cs typeface="+mn-cs"/>
                <a:sym typeface="Calibri"/>
              </a:defRPr>
            </a:pPr>
            <a:r>
              <a:rPr dirty="0"/>
              <a:t>Have latex or alternative gloves within reach</a:t>
            </a:r>
          </a:p>
          <a:p>
            <a:pPr>
              <a:lnSpc>
                <a:spcPct val="150000"/>
              </a:lnSpc>
              <a:buSzPct val="100000"/>
              <a:buFont typeface="Arial"/>
              <a:buChar char="•"/>
              <a:defRPr sz="2700">
                <a:latin typeface="+mn-lt"/>
                <a:ea typeface="+mn-ea"/>
                <a:cs typeface="+mn-cs"/>
                <a:sym typeface="Calibri"/>
              </a:defRPr>
            </a:pPr>
            <a:r>
              <a:rPr dirty="0"/>
              <a:t>Tongs, paper towels, bleach/water spray bottle, too </a:t>
            </a:r>
          </a:p>
          <a:p>
            <a:pPr>
              <a:lnSpc>
                <a:spcPct val="150000"/>
              </a:lnSpc>
              <a:buSzPct val="100000"/>
              <a:buFont typeface="Arial"/>
              <a:buChar char="•"/>
              <a:defRPr sz="2700">
                <a:latin typeface="+mn-lt"/>
                <a:ea typeface="+mn-ea"/>
                <a:cs typeface="+mn-cs"/>
                <a:sym typeface="Calibri"/>
              </a:defRPr>
            </a:pPr>
            <a:r>
              <a:rPr dirty="0"/>
              <a:t>Keep syringe disposal/access area clean </a:t>
            </a:r>
            <a:r>
              <a:rPr lang="en-US" dirty="0"/>
              <a:t>&amp;</a:t>
            </a:r>
            <a:r>
              <a:rPr dirty="0" smtClean="0"/>
              <a:t> </a:t>
            </a:r>
            <a:r>
              <a:rPr dirty="0"/>
              <a:t>well-lit</a:t>
            </a:r>
          </a:p>
        </p:txBody>
      </p:sp>
      <p:sp>
        <p:nvSpPr>
          <p:cNvPr id="458" name="Shape 458"/>
          <p:cNvSpPr/>
          <p:nvPr/>
        </p:nvSpPr>
        <p:spPr>
          <a:xfrm>
            <a:off x="381000" y="373379"/>
            <a:ext cx="8153400"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3600" b="1">
                <a:solidFill>
                  <a:srgbClr val="FF0000"/>
                </a:solidFill>
                <a:latin typeface="+mn-lt"/>
                <a:ea typeface="+mn-ea"/>
                <a:cs typeface="+mn-cs"/>
                <a:sym typeface="Calibri"/>
              </a:defRPr>
            </a:pPr>
            <a:r>
              <a:t>Best Practices</a:t>
            </a:r>
          </a:p>
          <a:p>
            <a:pPr algn="ctr">
              <a:defRPr sz="3600" b="1">
                <a:latin typeface="+mn-lt"/>
                <a:ea typeface="+mn-ea"/>
                <a:cs typeface="+mn-cs"/>
                <a:sym typeface="Calibri"/>
              </a:defRPr>
            </a:pPr>
            <a:r>
              <a:t>Handling Sharps &amp; Hazardous Waste</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p:nvPr/>
        </p:nvSpPr>
        <p:spPr>
          <a:xfrm>
            <a:off x="533400" y="1524000"/>
            <a:ext cx="7667625" cy="580009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nSpc>
                <a:spcPct val="150000"/>
              </a:lnSpc>
              <a:buSzPct val="100000"/>
              <a:buFont typeface="Arial"/>
              <a:buChar char="•"/>
              <a:defRPr sz="2700">
                <a:latin typeface="+mn-lt"/>
                <a:ea typeface="+mn-ea"/>
                <a:cs typeface="+mn-cs"/>
                <a:sym typeface="Calibri"/>
              </a:defRPr>
            </a:pPr>
            <a:r>
              <a:t>If you have to pick up a used syringe by the barrel always put on gloves first</a:t>
            </a:r>
          </a:p>
          <a:p>
            <a:pPr marL="457200" indent="-457200">
              <a:lnSpc>
                <a:spcPct val="150000"/>
              </a:lnSpc>
              <a:buSzPct val="100000"/>
              <a:buFont typeface="Arial"/>
              <a:buChar char="•"/>
              <a:defRPr sz="2700">
                <a:latin typeface="+mn-lt"/>
                <a:ea typeface="+mn-ea"/>
                <a:cs typeface="+mn-cs"/>
                <a:sym typeface="Calibri"/>
              </a:defRPr>
            </a:pPr>
            <a:r>
              <a:t>Complete your 3-shot Hep B vaccination series</a:t>
            </a:r>
          </a:p>
          <a:p>
            <a:pPr marL="457200" indent="-457200">
              <a:lnSpc>
                <a:spcPct val="150000"/>
              </a:lnSpc>
              <a:buSzPct val="100000"/>
              <a:buFont typeface="Arial"/>
              <a:buChar char="•"/>
              <a:defRPr sz="2700">
                <a:latin typeface="+mn-lt"/>
                <a:ea typeface="+mn-ea"/>
                <a:cs typeface="+mn-cs"/>
                <a:sym typeface="Calibri"/>
              </a:defRPr>
            </a:pPr>
            <a:r>
              <a:t>Always keep sharps container on a flat surface</a:t>
            </a:r>
          </a:p>
          <a:p>
            <a:pPr marL="457200" indent="-457200">
              <a:lnSpc>
                <a:spcPct val="150000"/>
              </a:lnSpc>
              <a:buSzPct val="100000"/>
              <a:buFont typeface="Arial"/>
              <a:buChar char="•"/>
              <a:defRPr sz="2700">
                <a:latin typeface="+mn-lt"/>
                <a:ea typeface="+mn-ea"/>
                <a:cs typeface="+mn-cs"/>
                <a:sym typeface="Calibri"/>
              </a:defRPr>
            </a:pPr>
            <a:r>
              <a:t>Wash hands before + after each shift </a:t>
            </a:r>
          </a:p>
          <a:p>
            <a:pPr marL="457200" indent="-457200">
              <a:lnSpc>
                <a:spcPct val="150000"/>
              </a:lnSpc>
              <a:buSzPct val="100000"/>
              <a:buFont typeface="Arial"/>
              <a:buChar char="•"/>
              <a:defRPr sz="2700">
                <a:latin typeface="+mn-lt"/>
                <a:ea typeface="+mn-ea"/>
                <a:cs typeface="+mn-cs"/>
                <a:sym typeface="Calibri"/>
              </a:defRPr>
            </a:pPr>
            <a:r>
              <a:t>Never insert hands or push fingers into sharps </a:t>
            </a:r>
          </a:p>
          <a:p>
            <a:pPr marL="457200" indent="-457200">
              <a:lnSpc>
                <a:spcPct val="150000"/>
              </a:lnSpc>
              <a:buSzPct val="100000"/>
              <a:buFont typeface="Arial"/>
              <a:buChar char="•"/>
              <a:defRPr sz="2700">
                <a:latin typeface="+mn-lt"/>
                <a:ea typeface="+mn-ea"/>
                <a:cs typeface="+mn-cs"/>
                <a:sym typeface="Calibri"/>
              </a:defRPr>
            </a:pPr>
            <a:r>
              <a:t>Switch out container when 3/4 full </a:t>
            </a:r>
          </a:p>
          <a:p>
            <a:pPr marL="457200" indent="-457200">
              <a:lnSpc>
                <a:spcPct val="150000"/>
              </a:lnSpc>
              <a:buSzPct val="100000"/>
              <a:buFont typeface="Arial"/>
              <a:buChar char="•"/>
              <a:defRPr sz="2700">
                <a:latin typeface="+mn-lt"/>
                <a:ea typeface="+mn-ea"/>
                <a:cs typeface="+mn-cs"/>
                <a:sym typeface="Calibri"/>
              </a:defRPr>
            </a:pPr>
            <a:r>
              <a:t>Secure sharps container + lid for travel</a:t>
            </a:r>
          </a:p>
        </p:txBody>
      </p:sp>
      <p:sp>
        <p:nvSpPr>
          <p:cNvPr id="463" name="Shape 463"/>
          <p:cNvSpPr/>
          <p:nvPr/>
        </p:nvSpPr>
        <p:spPr>
          <a:xfrm>
            <a:off x="381000" y="373379"/>
            <a:ext cx="8153400"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3600" b="1">
                <a:solidFill>
                  <a:srgbClr val="FF0000"/>
                </a:solidFill>
                <a:latin typeface="+mn-lt"/>
                <a:ea typeface="+mn-ea"/>
                <a:cs typeface="+mn-cs"/>
                <a:sym typeface="Calibri"/>
              </a:defRPr>
            </a:pPr>
            <a:r>
              <a:t>Best Practices</a:t>
            </a:r>
          </a:p>
          <a:p>
            <a:pPr algn="ctr">
              <a:defRPr sz="3600" b="1">
                <a:latin typeface="+mn-lt"/>
                <a:ea typeface="+mn-ea"/>
                <a:cs typeface="+mn-cs"/>
                <a:sym typeface="Calibri"/>
              </a:defRPr>
            </a:pPr>
            <a:r>
              <a:t>Handling Sharps &amp; Hazardous Waste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685800" y="838200"/>
            <a:ext cx="7924800" cy="526297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tabLst>
                <a:tab pos="4432300" algn="l"/>
                <a:tab pos="6299200" algn="r"/>
              </a:tabLst>
              <a:defRPr sz="2800" u="sng">
                <a:latin typeface="+mn-lt"/>
                <a:ea typeface="+mn-ea"/>
                <a:cs typeface="+mn-cs"/>
                <a:sym typeface="Calibri"/>
              </a:defRPr>
            </a:pPr>
            <a:r>
              <a:rPr dirty="0"/>
              <a:t>By the end of this session you will be able to:</a:t>
            </a:r>
          </a:p>
          <a:p>
            <a:pPr>
              <a:buClr>
                <a:srgbClr val="000000"/>
              </a:buClr>
              <a:buSzPct val="100000"/>
              <a:buAutoNum type="arabicPeriod"/>
              <a:tabLst>
                <a:tab pos="4432300" algn="l"/>
                <a:tab pos="6299200" algn="r"/>
              </a:tabLst>
              <a:defRPr sz="2800">
                <a:latin typeface="+mn-lt"/>
                <a:ea typeface="+mn-ea"/>
                <a:cs typeface="+mn-cs"/>
                <a:sym typeface="Calibri"/>
              </a:defRPr>
            </a:pPr>
            <a:r>
              <a:rPr dirty="0"/>
              <a:t>Describe the need for syringe access programs with an evidence-based perspective</a:t>
            </a:r>
            <a:r>
              <a:rPr dirty="0" smtClean="0"/>
              <a:t>.</a:t>
            </a:r>
          </a:p>
          <a:p>
            <a:pPr>
              <a:buClr>
                <a:srgbClr val="000000"/>
              </a:buClr>
              <a:buSzPct val="100000"/>
              <a:tabLst>
                <a:tab pos="4432300" algn="l"/>
                <a:tab pos="6299200" algn="r"/>
              </a:tabLst>
              <a:defRPr sz="2800">
                <a:latin typeface="+mn-lt"/>
                <a:ea typeface="+mn-ea"/>
                <a:cs typeface="+mn-cs"/>
                <a:sym typeface="Calibri"/>
              </a:defRPr>
            </a:pPr>
            <a:endParaRPr dirty="0" smtClean="0"/>
          </a:p>
          <a:p>
            <a:pPr>
              <a:buClr>
                <a:srgbClr val="000000"/>
              </a:buClr>
              <a:buSzPct val="100000"/>
              <a:buAutoNum type="arabicPeriod" startAt="2"/>
              <a:tabLst>
                <a:tab pos="4432300" algn="l"/>
                <a:tab pos="6299200" algn="r"/>
              </a:tabLst>
              <a:defRPr sz="2800">
                <a:latin typeface="+mn-lt"/>
                <a:ea typeface="+mn-ea"/>
                <a:cs typeface="+mn-cs"/>
                <a:sym typeface="Calibri"/>
              </a:defRPr>
            </a:pPr>
            <a:r>
              <a:rPr dirty="0" smtClean="0"/>
              <a:t>Examine </a:t>
            </a:r>
            <a:r>
              <a:rPr dirty="0"/>
              <a:t>local and national SAPs within the context of harm reduction.</a:t>
            </a:r>
          </a:p>
          <a:p>
            <a:pPr>
              <a:buClr>
                <a:srgbClr val="000000"/>
              </a:buClr>
              <a:buSzPct val="100000"/>
              <a:buAutoNum type="arabicPeriod" startAt="2"/>
              <a:tabLst>
                <a:tab pos="4432300" algn="l"/>
                <a:tab pos="6299200" algn="r"/>
              </a:tabLst>
              <a:defRPr sz="2800">
                <a:latin typeface="+mn-lt"/>
                <a:ea typeface="+mn-ea"/>
                <a:cs typeface="+mn-cs"/>
                <a:sym typeface="Calibri"/>
              </a:defRPr>
            </a:pPr>
            <a:endParaRPr dirty="0"/>
          </a:p>
          <a:p>
            <a:pPr>
              <a:buClr>
                <a:srgbClr val="000000"/>
              </a:buClr>
              <a:buSzPct val="100000"/>
              <a:buAutoNum type="arabicPeriod" startAt="3"/>
              <a:tabLst>
                <a:tab pos="4432300" algn="l"/>
                <a:tab pos="6299200" algn="r"/>
              </a:tabLst>
              <a:defRPr sz="2800">
                <a:latin typeface="+mn-lt"/>
                <a:ea typeface="+mn-ea"/>
                <a:cs typeface="+mn-cs"/>
                <a:sym typeface="Calibri"/>
              </a:defRPr>
            </a:pPr>
            <a:r>
              <a:rPr dirty="0"/>
              <a:t>Discuss the benefits of SAPs and serving people who inject drugs.</a:t>
            </a:r>
          </a:p>
          <a:p>
            <a:pPr>
              <a:buClr>
                <a:srgbClr val="000000"/>
              </a:buClr>
              <a:buSzPct val="100000"/>
              <a:buAutoNum type="arabicPeriod" startAt="3"/>
              <a:tabLst>
                <a:tab pos="4432300" algn="l"/>
                <a:tab pos="6299200" algn="r"/>
              </a:tabLst>
              <a:defRPr sz="2800">
                <a:latin typeface="+mn-lt"/>
                <a:ea typeface="+mn-ea"/>
                <a:cs typeface="+mn-cs"/>
                <a:sym typeface="Calibri"/>
              </a:defRPr>
            </a:pPr>
            <a:endParaRPr dirty="0"/>
          </a:p>
          <a:p>
            <a:pPr>
              <a:buClr>
                <a:srgbClr val="000000"/>
              </a:buClr>
              <a:buSzPct val="100000"/>
              <a:buAutoNum type="arabicPeriod" startAt="4"/>
              <a:tabLst>
                <a:tab pos="4432300" algn="l"/>
                <a:tab pos="6299200" algn="r"/>
              </a:tabLst>
              <a:defRPr sz="2800">
                <a:latin typeface="+mn-lt"/>
                <a:ea typeface="+mn-ea"/>
                <a:cs typeface="+mn-cs"/>
                <a:sym typeface="Calibri"/>
              </a:defRPr>
            </a:pPr>
            <a:r>
              <a:rPr dirty="0"/>
              <a:t>Recall programmatic qualities of various SAP models.</a:t>
            </a:r>
          </a:p>
        </p:txBody>
      </p:sp>
      <p:sp>
        <p:nvSpPr>
          <p:cNvPr id="220" name="Shape 220"/>
          <p:cNvSpPr/>
          <p:nvPr/>
        </p:nvSpPr>
        <p:spPr>
          <a:xfrm>
            <a:off x="2438400" y="304800"/>
            <a:ext cx="4191000" cy="1158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a:latin typeface="+mn-lt"/>
                <a:ea typeface="+mn-ea"/>
                <a:cs typeface="+mn-cs"/>
                <a:sym typeface="Calibri"/>
              </a:defRPr>
            </a:lvl1pPr>
          </a:lstStyle>
          <a:p>
            <a:r>
              <a:t>Training Objectives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9">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21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219">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219">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219">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iterate>
                                    <p:tmAbs val="0"/>
                                  </p:iterate>
                                  <p:childTnLst>
                                    <p:set>
                                      <p:cBhvr>
                                        <p:cTn id="33" fill="hold"/>
                                        <p:tgtEl>
                                          <p:spTgt spid="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build="p" bldLvl="5"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p:nvPr/>
        </p:nvSpPr>
        <p:spPr>
          <a:xfrm>
            <a:off x="457200" y="1371600"/>
            <a:ext cx="5562600" cy="48936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50000"/>
              </a:lnSpc>
              <a:defRPr sz="2600" u="sng">
                <a:latin typeface="+mn-lt"/>
                <a:ea typeface="+mn-ea"/>
                <a:cs typeface="+mn-cs"/>
                <a:sym typeface="Calibri"/>
              </a:defRPr>
            </a:pPr>
            <a:r>
              <a:rPr dirty="0"/>
              <a:t>Safety Tips for Clients</a:t>
            </a:r>
          </a:p>
          <a:p>
            <a:pPr marL="457200" indent="-457200">
              <a:lnSpc>
                <a:spcPct val="150000"/>
              </a:lnSpc>
              <a:buSzPct val="100000"/>
              <a:buFont typeface="Arial" panose="020B0604020202020204" pitchFamily="34" charset="0"/>
              <a:buChar char="•"/>
              <a:defRPr sz="2600">
                <a:latin typeface="+mn-lt"/>
                <a:ea typeface="+mn-ea"/>
                <a:cs typeface="+mn-cs"/>
                <a:sym typeface="Calibri"/>
              </a:defRPr>
            </a:pPr>
            <a:r>
              <a:rPr dirty="0"/>
              <a:t>Re-cap syringes prior to returning</a:t>
            </a:r>
          </a:p>
          <a:p>
            <a:pPr marL="457200" indent="-457200">
              <a:lnSpc>
                <a:spcPct val="150000"/>
              </a:lnSpc>
              <a:buSzPct val="100000"/>
              <a:buFont typeface="Arial" panose="020B0604020202020204" pitchFamily="34" charset="0"/>
              <a:buChar char="•"/>
              <a:defRPr sz="2600">
                <a:latin typeface="+mn-lt"/>
                <a:ea typeface="+mn-ea"/>
                <a:cs typeface="+mn-cs"/>
                <a:sym typeface="Calibri"/>
              </a:defRPr>
            </a:pPr>
            <a:r>
              <a:rPr dirty="0"/>
              <a:t>Transport used syringes in hard plastic container w. a lid</a:t>
            </a:r>
          </a:p>
          <a:p>
            <a:pPr marL="457200" indent="-457200">
              <a:lnSpc>
                <a:spcPct val="150000"/>
              </a:lnSpc>
              <a:buSzPct val="100000"/>
              <a:buFont typeface="Arial" panose="020B0604020202020204" pitchFamily="34" charset="0"/>
              <a:buChar char="•"/>
              <a:defRPr sz="2600">
                <a:latin typeface="+mn-lt"/>
                <a:ea typeface="+mn-ea"/>
                <a:cs typeface="+mn-cs"/>
                <a:sym typeface="Calibri"/>
              </a:defRPr>
            </a:pPr>
            <a:r>
              <a:rPr dirty="0"/>
              <a:t>Ex: sharps container, fit pack, </a:t>
            </a:r>
            <a:r>
              <a:rPr dirty="0" smtClean="0"/>
              <a:t>soda/detergent/bleach/milk </a:t>
            </a:r>
            <a:r>
              <a:rPr dirty="0"/>
              <a:t>bottle</a:t>
            </a:r>
          </a:p>
          <a:p>
            <a:pPr marL="457200" indent="-457200">
              <a:lnSpc>
                <a:spcPct val="150000"/>
              </a:lnSpc>
              <a:buSzPct val="100000"/>
              <a:buFont typeface="Arial" panose="020B0604020202020204" pitchFamily="34" charset="0"/>
              <a:buChar char="•"/>
              <a:defRPr sz="2600">
                <a:latin typeface="+mn-lt"/>
                <a:ea typeface="+mn-ea"/>
                <a:cs typeface="+mn-cs"/>
                <a:sym typeface="Calibri"/>
              </a:defRPr>
            </a:pPr>
            <a:r>
              <a:rPr dirty="0"/>
              <a:t>At the program, </a:t>
            </a:r>
            <a:r>
              <a:rPr lang="en-US" dirty="0" smtClean="0"/>
              <a:t>participants</a:t>
            </a:r>
            <a:r>
              <a:rPr dirty="0" smtClean="0"/>
              <a:t> </a:t>
            </a:r>
            <a:r>
              <a:rPr dirty="0"/>
              <a:t>dispose of their own syringes, </a:t>
            </a:r>
            <a:r>
              <a:rPr b="1" dirty="0"/>
              <a:t>not </a:t>
            </a:r>
            <a:r>
              <a:rPr dirty="0"/>
              <a:t>staff</a:t>
            </a:r>
          </a:p>
        </p:txBody>
      </p:sp>
      <p:sp>
        <p:nvSpPr>
          <p:cNvPr id="468" name="Shape 468"/>
          <p:cNvSpPr/>
          <p:nvPr/>
        </p:nvSpPr>
        <p:spPr>
          <a:xfrm>
            <a:off x="381000" y="220979"/>
            <a:ext cx="8153400" cy="11582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3600" b="1">
                <a:solidFill>
                  <a:srgbClr val="FF0000"/>
                </a:solidFill>
                <a:latin typeface="+mn-lt"/>
                <a:ea typeface="+mn-ea"/>
                <a:cs typeface="+mn-cs"/>
                <a:sym typeface="Calibri"/>
              </a:defRPr>
            </a:pPr>
            <a:r>
              <a:t>Best Practices</a:t>
            </a:r>
          </a:p>
          <a:p>
            <a:pPr algn="ctr">
              <a:defRPr sz="3600" b="1">
                <a:latin typeface="+mn-lt"/>
                <a:ea typeface="+mn-ea"/>
                <a:cs typeface="+mn-cs"/>
                <a:sym typeface="Calibri"/>
              </a:defRPr>
            </a:pPr>
            <a:r>
              <a:t>Handling Sharps &amp; Hazardous Waste</a:t>
            </a:r>
          </a:p>
        </p:txBody>
      </p:sp>
      <p:pic>
        <p:nvPicPr>
          <p:cNvPr id="469" name="FitPack-Container-5-115x150.png" descr="http://www.asphealthcare.com.au/wp-content/uploads/2013/10/FitPack-Container-5-115x150.png"/>
          <p:cNvPicPr>
            <a:picLocks noChangeAspect="1"/>
          </p:cNvPicPr>
          <p:nvPr/>
        </p:nvPicPr>
        <p:blipFill>
          <a:blip r:embed="rId3" cstate="print">
            <a:extLst/>
          </a:blip>
          <a:stretch>
            <a:fillRect/>
          </a:stretch>
        </p:blipFill>
        <p:spPr>
          <a:xfrm>
            <a:off x="5943600" y="2133600"/>
            <a:ext cx="3124200" cy="4075113"/>
          </a:xfrm>
          <a:prstGeom prst="rect">
            <a:avLst/>
          </a:prstGeom>
          <a:ln w="12700">
            <a:miter lim="400000"/>
          </a:ln>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p:nvPr/>
        </p:nvSpPr>
        <p:spPr>
          <a:xfrm>
            <a:off x="1143000" y="304800"/>
            <a:ext cx="7010400" cy="1158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600" b="1">
                <a:latin typeface="+mn-lt"/>
                <a:ea typeface="+mn-ea"/>
                <a:cs typeface="+mn-cs"/>
                <a:sym typeface="Calibri"/>
              </a:defRPr>
            </a:lvl1pPr>
          </a:lstStyle>
          <a:p>
            <a:r>
              <a:t>Reflective Practice: Syringe Access</a:t>
            </a:r>
          </a:p>
        </p:txBody>
      </p:sp>
      <p:sp>
        <p:nvSpPr>
          <p:cNvPr id="474" name="Shape 474"/>
          <p:cNvSpPr/>
          <p:nvPr/>
        </p:nvSpPr>
        <p:spPr>
          <a:xfrm>
            <a:off x="533400" y="1066800"/>
            <a:ext cx="8001000" cy="521681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spcBef>
                <a:spcPts val="600"/>
              </a:spcBef>
              <a:defRPr sz="2800" b="1">
                <a:solidFill>
                  <a:srgbClr val="7030A0"/>
                </a:solidFill>
                <a:latin typeface="+mn-lt"/>
                <a:ea typeface="+mn-ea"/>
                <a:cs typeface="+mn-cs"/>
                <a:sym typeface="Calibri"/>
              </a:defRPr>
            </a:pPr>
            <a:r>
              <a:rPr dirty="0"/>
              <a:t>Identify</a:t>
            </a:r>
          </a:p>
          <a:p>
            <a:pPr>
              <a:spcBef>
                <a:spcPts val="600"/>
              </a:spcBef>
              <a:defRPr sz="2800">
                <a:latin typeface="+mn-lt"/>
                <a:ea typeface="+mn-ea"/>
                <a:cs typeface="+mn-cs"/>
                <a:sym typeface="Calibri"/>
              </a:defRPr>
            </a:pPr>
            <a:r>
              <a:rPr dirty="0"/>
              <a:t>Which </a:t>
            </a:r>
            <a:r>
              <a:rPr b="1" dirty="0"/>
              <a:t>SAP Models </a:t>
            </a:r>
            <a:r>
              <a:rPr dirty="0"/>
              <a:t>would engage program participants most effectively? What are </a:t>
            </a:r>
            <a:r>
              <a:rPr b="1" dirty="0"/>
              <a:t>challenges</a:t>
            </a:r>
            <a:r>
              <a:rPr dirty="0"/>
              <a:t> you may encounter? What </a:t>
            </a:r>
            <a:r>
              <a:rPr b="1" dirty="0"/>
              <a:t>strategies </a:t>
            </a:r>
            <a:r>
              <a:rPr dirty="0"/>
              <a:t>could improve engagement?</a:t>
            </a:r>
          </a:p>
          <a:p>
            <a:pPr algn="ctr">
              <a:spcBef>
                <a:spcPts val="600"/>
              </a:spcBef>
              <a:defRPr sz="2800" b="1">
                <a:solidFill>
                  <a:srgbClr val="7030A0"/>
                </a:solidFill>
                <a:latin typeface="+mn-lt"/>
                <a:ea typeface="+mn-ea"/>
                <a:cs typeface="+mn-cs"/>
                <a:sym typeface="Calibri"/>
              </a:defRPr>
            </a:pPr>
            <a:r>
              <a:rPr dirty="0"/>
              <a:t>Explain</a:t>
            </a:r>
          </a:p>
          <a:p>
            <a:pPr>
              <a:spcBef>
                <a:spcPts val="600"/>
              </a:spcBef>
              <a:defRPr sz="2800">
                <a:latin typeface="+mn-lt"/>
                <a:ea typeface="+mn-ea"/>
                <a:cs typeface="+mn-cs"/>
                <a:sym typeface="Calibri"/>
              </a:defRPr>
            </a:pPr>
            <a:r>
              <a:rPr dirty="0"/>
              <a:t>Describe </a:t>
            </a:r>
            <a:r>
              <a:rPr b="1" dirty="0"/>
              <a:t>gaps in services </a:t>
            </a:r>
            <a:r>
              <a:rPr dirty="0"/>
              <a:t>that you’ve observed in your role at the agency, or from participant feedback. </a:t>
            </a:r>
          </a:p>
          <a:p>
            <a:pPr algn="ctr">
              <a:spcBef>
                <a:spcPts val="600"/>
              </a:spcBef>
              <a:defRPr sz="2800" b="1">
                <a:solidFill>
                  <a:srgbClr val="7030A0"/>
                </a:solidFill>
                <a:latin typeface="+mn-lt"/>
                <a:ea typeface="+mn-ea"/>
                <a:cs typeface="+mn-cs"/>
                <a:sym typeface="Calibri"/>
              </a:defRPr>
            </a:pPr>
            <a:r>
              <a:rPr dirty="0"/>
              <a:t>Apply</a:t>
            </a:r>
          </a:p>
          <a:p>
            <a:pPr>
              <a:spcBef>
                <a:spcPts val="600"/>
              </a:spcBef>
              <a:defRPr sz="2800">
                <a:latin typeface="+mn-lt"/>
                <a:ea typeface="+mn-ea"/>
                <a:cs typeface="+mn-cs"/>
                <a:sym typeface="Calibri"/>
              </a:defRPr>
            </a:pPr>
            <a:r>
              <a:rPr dirty="0"/>
              <a:t>What </a:t>
            </a:r>
            <a:r>
              <a:rPr i="1" dirty="0"/>
              <a:t>specifically</a:t>
            </a:r>
            <a:r>
              <a:rPr dirty="0"/>
              <a:t> do you feel you </a:t>
            </a:r>
            <a:r>
              <a:rPr i="1" dirty="0"/>
              <a:t>can do now </a:t>
            </a:r>
            <a:r>
              <a:rPr dirty="0"/>
              <a:t>to ensure </a:t>
            </a:r>
            <a:r>
              <a:rPr b="1" dirty="0"/>
              <a:t>effective engagement </a:t>
            </a:r>
            <a:r>
              <a:rPr dirty="0"/>
              <a:t>&amp; service delivery?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1" build="p" bldLvl="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p:nvPr/>
        </p:nvSpPr>
        <p:spPr>
          <a:xfrm>
            <a:off x="381000" y="762000"/>
            <a:ext cx="8382000"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a:latin typeface="+mn-lt"/>
                <a:ea typeface="+mn-ea"/>
                <a:cs typeface="+mn-cs"/>
                <a:sym typeface="Calibri"/>
              </a:defRPr>
            </a:lvl1pPr>
          </a:lstStyle>
          <a:p>
            <a:r>
              <a:rPr lang="en-US" sz="4400" u="sng" dirty="0" smtClean="0"/>
              <a:t>6. </a:t>
            </a:r>
            <a:r>
              <a:rPr sz="4400" u="sng" dirty="0" smtClean="0"/>
              <a:t>Closing </a:t>
            </a:r>
            <a:r>
              <a:rPr sz="4400" u="sng" dirty="0"/>
              <a:t>&amp; Evaluations</a:t>
            </a:r>
          </a:p>
        </p:txBody>
      </p:sp>
      <p:sp>
        <p:nvSpPr>
          <p:cNvPr id="479" name="Shape 479"/>
          <p:cNvSpPr/>
          <p:nvPr/>
        </p:nvSpPr>
        <p:spPr>
          <a:xfrm>
            <a:off x="533400" y="2743200"/>
            <a:ext cx="8001000" cy="15595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lnSpc>
                <a:spcPct val="90000"/>
              </a:lnSpc>
              <a:spcBef>
                <a:spcPts val="700"/>
              </a:spcBef>
              <a:defRPr sz="3200">
                <a:latin typeface="+mn-lt"/>
                <a:ea typeface="+mn-ea"/>
                <a:cs typeface="+mn-cs"/>
                <a:sym typeface="Calibri"/>
              </a:defRPr>
            </a:pPr>
            <a:r>
              <a:t>Anonymous Surveys:</a:t>
            </a:r>
            <a:endParaRPr b="1" u="sng"/>
          </a:p>
          <a:p>
            <a:pPr algn="ctr">
              <a:lnSpc>
                <a:spcPct val="90000"/>
              </a:lnSpc>
              <a:spcBef>
                <a:spcPts val="700"/>
              </a:spcBef>
              <a:defRPr sz="3200" i="1">
                <a:latin typeface="+mn-lt"/>
                <a:ea typeface="+mn-ea"/>
                <a:cs typeface="+mn-cs"/>
                <a:sym typeface="Calibri"/>
              </a:defRPr>
            </a:pPr>
            <a:r>
              <a:t>Put completed surveys in the folder</a:t>
            </a:r>
          </a:p>
        </p:txBody>
      </p:sp>
    </p:spTree>
  </p:cSld>
  <p:clrMapOvr>
    <a:masterClrMapping/>
  </p:clrMapOvr>
  <mc:AlternateContent xmlns:mc="http://schemas.openxmlformats.org/markup-compatibility/2006">
    <mc:Choice xmlns:p14="http://schemas.microsoft.com/office/powerpoint/2010/main" xmlns="" Requires="p14">
      <p:transition>
        <p:fade thruBlk="1"/>
      </p:transition>
    </mc:Choice>
    <mc:Fallback>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txBox="1">
            <a:spLocks/>
          </p:cNvSpPr>
          <p:nvPr/>
        </p:nvSpPr>
        <p:spPr bwMode="auto">
          <a:xfrm>
            <a:off x="457200" y="2057400"/>
            <a:ext cx="8229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endParaRPr lang="en-US" altLang="en-US" sz="3600" b="1">
              <a:latin typeface="Arial" pitchFamily="34" charset="0"/>
            </a:endParaRPr>
          </a:p>
        </p:txBody>
      </p:sp>
      <p:sp>
        <p:nvSpPr>
          <p:cNvPr id="154627" name="Rectangle 2"/>
          <p:cNvSpPr>
            <a:spLocks noChangeArrowheads="1"/>
          </p:cNvSpPr>
          <p:nvPr/>
        </p:nvSpPr>
        <p:spPr bwMode="auto">
          <a:xfrm>
            <a:off x="561975" y="2057400"/>
            <a:ext cx="6600825" cy="341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50000"/>
              </a:lnSpc>
              <a:spcBef>
                <a:spcPts val="488"/>
              </a:spcBef>
              <a:buFontTx/>
              <a:buNone/>
            </a:pPr>
            <a:r>
              <a:rPr lang="en-US" altLang="en-US" sz="5000" b="1" dirty="0">
                <a:latin typeface="Arial" pitchFamily="34" charset="0"/>
                <a:sym typeface="Arial" pitchFamily="34" charset="0"/>
              </a:rPr>
              <a:t>HRC thanks you for participating in this workshop!</a:t>
            </a:r>
            <a:endParaRPr lang="en-US" altLang="en-US" sz="5000" b="1" dirty="0">
              <a:latin typeface="Arial" pitchFamily="34" charset="0"/>
              <a:ea typeface="Helvetica"/>
              <a:cs typeface="Helvetica"/>
              <a:sym typeface="Helvetica"/>
            </a:endParaRPr>
          </a:p>
        </p:txBody>
      </p:sp>
    </p:spTree>
    <p:extLst>
      <p:ext uri="{BB962C8B-B14F-4D97-AF65-F5344CB8AC3E}">
        <p14:creationId xmlns:p14="http://schemas.microsoft.com/office/powerpoint/2010/main" xmlns="" val="2769713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 name="Table 224"/>
          <p:cNvGraphicFramePr/>
          <p:nvPr>
            <p:extLst>
              <p:ext uri="{D42A27DB-BD31-4B8C-83A1-F6EECF244321}">
                <p14:modId xmlns:p14="http://schemas.microsoft.com/office/powerpoint/2010/main" xmlns="" val="976129390"/>
              </p:ext>
            </p:extLst>
          </p:nvPr>
        </p:nvGraphicFramePr>
        <p:xfrm>
          <a:off x="609600" y="1158240"/>
          <a:ext cx="8001000" cy="4937760"/>
        </p:xfrm>
        <a:graphic>
          <a:graphicData uri="http://schemas.openxmlformats.org/drawingml/2006/table">
            <a:tbl>
              <a:tblPr>
                <a:tableStyleId>{4C3C2611-4C71-4FC5-86AE-919BDF0F9419}</a:tableStyleId>
              </a:tblPr>
              <a:tblGrid>
                <a:gridCol w="1025573"/>
                <a:gridCol w="6975427"/>
              </a:tblGrid>
              <a:tr h="758792">
                <a:tc gridSpan="2">
                  <a:txBody>
                    <a:bodyPr/>
                    <a:lstStyle/>
                    <a:p>
                      <a:pPr>
                        <a:defRPr sz="1800"/>
                      </a:pPr>
                      <a:r>
                        <a:rPr sz="3300" b="1" dirty="0">
                          <a:solidFill>
                            <a:srgbClr val="FFFFFF"/>
                          </a:solidFill>
                          <a:latin typeface="+mn-lt"/>
                          <a:ea typeface="+mn-ea"/>
                          <a:cs typeface="+mn-cs"/>
                          <a:sym typeface="Calibri"/>
                        </a:rPr>
                        <a:t>Syringe Access Programs</a:t>
                      </a:r>
                    </a:p>
                  </a:txBody>
                  <a:tcPr marL="42658" marR="42658" marT="42658" marB="42658" horzOverflow="overflow">
                    <a:lnB w="38100">
                      <a:solidFill>
                        <a:srgbClr val="FFFFFF"/>
                      </a:solidFill>
                    </a:lnB>
                    <a:solidFill>
                      <a:srgbClr val="00B0F0"/>
                    </a:solidFill>
                  </a:tcPr>
                </a:tc>
                <a:tc hMerge="1">
                  <a:txBody>
                    <a:bodyPr/>
                    <a:lstStyle/>
                    <a:p>
                      <a:endParaRPr lang="en-US"/>
                    </a:p>
                  </a:txBody>
                  <a:tcPr/>
                </a:tc>
              </a:tr>
              <a:tr h="586850">
                <a:tc>
                  <a:txBody>
                    <a:bodyPr/>
                    <a:lstStyle/>
                    <a:p>
                      <a:pPr>
                        <a:defRPr sz="1800"/>
                      </a:pPr>
                      <a:r>
                        <a:rPr sz="2100">
                          <a:latin typeface="+mn-lt"/>
                          <a:ea typeface="+mn-ea"/>
                          <a:cs typeface="+mn-cs"/>
                          <a:sym typeface="Calibri"/>
                        </a:rPr>
                        <a:t>1</a:t>
                      </a:r>
                    </a:p>
                  </a:txBody>
                  <a:tcPr marL="42658" marR="42658" marT="42658" marB="42658" horzOverflow="overflow">
                    <a:lnT w="38100">
                      <a:solidFill>
                        <a:srgbClr val="FFFFFF"/>
                      </a:solidFill>
                    </a:lnT>
                    <a:noFill/>
                  </a:tcPr>
                </a:tc>
                <a:tc>
                  <a:txBody>
                    <a:bodyPr/>
                    <a:lstStyle/>
                    <a:p>
                      <a:pPr algn="l">
                        <a:defRPr sz="1800"/>
                      </a:pPr>
                      <a:r>
                        <a:rPr lang="en-US" sz="2100" dirty="0" smtClean="0">
                          <a:latin typeface="+mn-lt"/>
                          <a:ea typeface="+mn-ea"/>
                          <a:cs typeface="+mn-cs"/>
                          <a:sym typeface="Calibri"/>
                        </a:rPr>
                        <a:t>Workshop Overview</a:t>
                      </a:r>
                      <a:endParaRPr sz="2100" dirty="0">
                        <a:latin typeface="+mn-lt"/>
                        <a:ea typeface="+mn-ea"/>
                        <a:cs typeface="+mn-cs"/>
                        <a:sym typeface="Calibri"/>
                      </a:endParaRPr>
                    </a:p>
                  </a:txBody>
                  <a:tcPr marL="42658" marR="42658" marT="42658" marB="42658" horzOverflow="overflow">
                    <a:lnT w="38100">
                      <a:solidFill>
                        <a:srgbClr val="FFFFFF"/>
                      </a:solidFill>
                    </a:lnT>
                    <a:noFill/>
                  </a:tcPr>
                </a:tc>
              </a:tr>
              <a:tr h="530782">
                <a:tc>
                  <a:txBody>
                    <a:bodyPr/>
                    <a:lstStyle/>
                    <a:p>
                      <a:pPr>
                        <a:defRPr sz="1800"/>
                      </a:pPr>
                      <a:r>
                        <a:rPr sz="2100">
                          <a:latin typeface="+mn-lt"/>
                          <a:ea typeface="+mn-ea"/>
                          <a:cs typeface="+mn-cs"/>
                          <a:sym typeface="Calibri"/>
                        </a:rPr>
                        <a:t>2</a:t>
                      </a:r>
                    </a:p>
                  </a:txBody>
                  <a:tcPr marL="42658" marR="42658" marT="42658" marB="42658" horzOverflow="overflow">
                    <a:solidFill>
                      <a:srgbClr val="C0D8ED"/>
                    </a:solidFill>
                  </a:tcPr>
                </a:tc>
                <a:tc>
                  <a:txBody>
                    <a:bodyPr/>
                    <a:lstStyle/>
                    <a:p>
                      <a:pPr algn="l">
                        <a:defRPr sz="1800"/>
                      </a:pPr>
                      <a:r>
                        <a:rPr sz="2100">
                          <a:latin typeface="+mn-lt"/>
                          <a:ea typeface="+mn-ea"/>
                          <a:cs typeface="+mn-cs"/>
                          <a:sym typeface="Calibri"/>
                        </a:rPr>
                        <a:t>Harm Reduction &amp; Syringe Access</a:t>
                      </a:r>
                    </a:p>
                  </a:txBody>
                  <a:tcPr marL="42658" marR="42658" marT="42658" marB="42658" horzOverflow="overflow">
                    <a:solidFill>
                      <a:srgbClr val="C0D8ED"/>
                    </a:solidFill>
                  </a:tcPr>
                </a:tc>
              </a:tr>
              <a:tr h="620491">
                <a:tc>
                  <a:txBody>
                    <a:bodyPr/>
                    <a:lstStyle/>
                    <a:p>
                      <a:pPr>
                        <a:defRPr sz="1800"/>
                      </a:pPr>
                      <a:r>
                        <a:rPr sz="2100">
                          <a:latin typeface="+mn-lt"/>
                          <a:ea typeface="+mn-ea"/>
                          <a:cs typeface="+mn-cs"/>
                          <a:sym typeface="Calibri"/>
                        </a:rPr>
                        <a:t>3</a:t>
                      </a:r>
                    </a:p>
                  </a:txBody>
                  <a:tcPr marL="42658" marR="42658" marT="42658" marB="42658" horzOverflow="overflow">
                    <a:noFill/>
                  </a:tcPr>
                </a:tc>
                <a:tc>
                  <a:txBody>
                    <a:bodyPr/>
                    <a:lstStyle/>
                    <a:p>
                      <a:pPr algn="l">
                        <a:defRPr sz="1800"/>
                      </a:pPr>
                      <a:r>
                        <a:rPr sz="2100">
                          <a:latin typeface="+mn-lt"/>
                          <a:ea typeface="+mn-ea"/>
                          <a:cs typeface="+mn-cs"/>
                          <a:sym typeface="Calibri"/>
                        </a:rPr>
                        <a:t>Benefits of SAPs</a:t>
                      </a:r>
                    </a:p>
                  </a:txBody>
                  <a:tcPr marL="42658" marR="42658" marT="42658" marB="42658" horzOverflow="overflow">
                    <a:noFill/>
                  </a:tcPr>
                </a:tc>
              </a:tr>
              <a:tr h="626097">
                <a:tc>
                  <a:txBody>
                    <a:bodyPr/>
                    <a:lstStyle/>
                    <a:p>
                      <a:pPr>
                        <a:defRPr sz="2100">
                          <a:latin typeface="+mn-lt"/>
                          <a:ea typeface="+mn-ea"/>
                          <a:cs typeface="+mn-cs"/>
                          <a:sym typeface="Calibri"/>
                        </a:defRPr>
                      </a:pPr>
                      <a:endParaRPr>
                        <a:latin typeface="+mn-lt"/>
                      </a:endParaRPr>
                    </a:p>
                  </a:txBody>
                  <a:tcPr marL="42658" marR="42658" marT="42658" marB="42658" horzOverflow="overflow">
                    <a:solidFill>
                      <a:srgbClr val="C0D8ED"/>
                    </a:solidFill>
                  </a:tcPr>
                </a:tc>
                <a:tc>
                  <a:txBody>
                    <a:bodyPr/>
                    <a:lstStyle/>
                    <a:p>
                      <a:pPr algn="l">
                        <a:defRPr sz="1800"/>
                      </a:pPr>
                      <a:r>
                        <a:rPr sz="2100" b="1">
                          <a:latin typeface="+mn-lt"/>
                          <a:ea typeface="+mn-ea"/>
                          <a:cs typeface="+mn-cs"/>
                          <a:sym typeface="Calibri"/>
                        </a:rPr>
                        <a:t>Break</a:t>
                      </a:r>
                    </a:p>
                  </a:txBody>
                  <a:tcPr marL="42658" marR="42658" marT="42658" marB="42658" horzOverflow="overflow">
                    <a:solidFill>
                      <a:srgbClr val="C0D8ED"/>
                    </a:solidFill>
                  </a:tcPr>
                </a:tc>
              </a:tr>
              <a:tr h="573767">
                <a:tc>
                  <a:txBody>
                    <a:bodyPr/>
                    <a:lstStyle/>
                    <a:p>
                      <a:pPr>
                        <a:defRPr sz="1800"/>
                      </a:pPr>
                      <a:r>
                        <a:rPr sz="2100">
                          <a:latin typeface="+mn-lt"/>
                          <a:ea typeface="+mn-ea"/>
                          <a:cs typeface="+mn-cs"/>
                          <a:sym typeface="Calibri"/>
                        </a:rPr>
                        <a:t>4</a:t>
                      </a:r>
                    </a:p>
                  </a:txBody>
                  <a:tcPr marL="42658" marR="42658" marT="42658" marB="42658" horzOverflow="overflow">
                    <a:noFill/>
                  </a:tcPr>
                </a:tc>
                <a:tc>
                  <a:txBody>
                    <a:bodyPr/>
                    <a:lstStyle/>
                    <a:p>
                      <a:pPr algn="l">
                        <a:defRPr sz="1800"/>
                      </a:pPr>
                      <a:r>
                        <a:rPr sz="2100">
                          <a:latin typeface="+mn-lt"/>
                          <a:ea typeface="+mn-ea"/>
                          <a:cs typeface="+mn-cs"/>
                          <a:sym typeface="Calibri"/>
                        </a:rPr>
                        <a:t>Activity!</a:t>
                      </a:r>
                    </a:p>
                  </a:txBody>
                  <a:tcPr marL="42658" marR="42658" marT="42658" marB="42658" horzOverflow="overflow">
                    <a:noFill/>
                  </a:tcPr>
                </a:tc>
              </a:tr>
              <a:tr h="609277">
                <a:tc>
                  <a:txBody>
                    <a:bodyPr/>
                    <a:lstStyle/>
                    <a:p>
                      <a:pPr>
                        <a:defRPr sz="1800"/>
                      </a:pPr>
                      <a:r>
                        <a:rPr sz="2100">
                          <a:latin typeface="+mn-lt"/>
                          <a:ea typeface="+mn-ea"/>
                          <a:cs typeface="+mn-cs"/>
                          <a:sym typeface="Calibri"/>
                        </a:rPr>
                        <a:t>5</a:t>
                      </a:r>
                    </a:p>
                  </a:txBody>
                  <a:tcPr marL="42658" marR="42658" marT="42658" marB="42658" horzOverflow="overflow">
                    <a:solidFill>
                      <a:srgbClr val="C0D8ED"/>
                    </a:solidFill>
                  </a:tcPr>
                </a:tc>
                <a:tc>
                  <a:txBody>
                    <a:bodyPr/>
                    <a:lstStyle/>
                    <a:p>
                      <a:pPr algn="l">
                        <a:defRPr sz="1800"/>
                      </a:pPr>
                      <a:r>
                        <a:rPr sz="2100" dirty="0">
                          <a:latin typeface="+mn-lt"/>
                          <a:ea typeface="+mn-ea"/>
                          <a:cs typeface="+mn-cs"/>
                          <a:sym typeface="Calibri"/>
                        </a:rPr>
                        <a:t>Syringe Access Models &amp; Interventions</a:t>
                      </a:r>
                    </a:p>
                  </a:txBody>
                  <a:tcPr marL="42658" marR="42658" marT="42658" marB="42658" horzOverflow="overflow">
                    <a:solidFill>
                      <a:srgbClr val="C0D8ED"/>
                    </a:solidFill>
                  </a:tcPr>
                </a:tc>
              </a:tr>
              <a:tr h="631704">
                <a:tc>
                  <a:txBody>
                    <a:bodyPr/>
                    <a:lstStyle/>
                    <a:p>
                      <a:pPr>
                        <a:defRPr sz="1800"/>
                      </a:pPr>
                      <a:r>
                        <a:rPr sz="2100">
                          <a:latin typeface="+mn-lt"/>
                          <a:ea typeface="+mn-ea"/>
                          <a:cs typeface="+mn-cs"/>
                          <a:sym typeface="Calibri"/>
                        </a:rPr>
                        <a:t>6</a:t>
                      </a:r>
                    </a:p>
                  </a:txBody>
                  <a:tcPr marL="42658" marR="42658" marT="42658" marB="42658" horzOverflow="overflow">
                    <a:noFill/>
                  </a:tcPr>
                </a:tc>
                <a:tc>
                  <a:txBody>
                    <a:bodyPr/>
                    <a:lstStyle/>
                    <a:p>
                      <a:pPr algn="l">
                        <a:defRPr sz="1800"/>
                      </a:pPr>
                      <a:r>
                        <a:rPr lang="en-US" sz="2100" b="0" i="0" u="none" strike="noStrike" cap="none" spc="0" baseline="0" dirty="0" smtClean="0">
                          <a:ln>
                            <a:noFill/>
                          </a:ln>
                          <a:solidFill>
                            <a:srgbClr val="000000"/>
                          </a:solidFill>
                          <a:uFillTx/>
                          <a:latin typeface="+mn-lt"/>
                          <a:ea typeface="Cambria"/>
                          <a:cs typeface="Cambria"/>
                          <a:sym typeface="Calibri"/>
                        </a:rPr>
                        <a:t>Closing &amp; Evaluations</a:t>
                      </a:r>
                      <a:endParaRPr lang="en-US" sz="2100" b="0" i="0" u="none" strike="noStrike" cap="none" spc="0" baseline="0" dirty="0">
                        <a:ln>
                          <a:noFill/>
                        </a:ln>
                        <a:solidFill>
                          <a:srgbClr val="000000"/>
                        </a:solidFill>
                        <a:uFillTx/>
                        <a:latin typeface="+mn-lt"/>
                        <a:ea typeface="Cambria"/>
                        <a:cs typeface="Cambria"/>
                        <a:sym typeface="Calibri"/>
                      </a:endParaRPr>
                    </a:p>
                  </a:txBody>
                  <a:tcPr marL="42658" marR="42658" marT="42658" marB="42658" horzOverflow="overflow">
                    <a:noFill/>
                  </a:tcPr>
                </a:tc>
              </a:tr>
            </a:tbl>
          </a:graphicData>
        </a:graphic>
      </p:graphicFrame>
      <p:sp>
        <p:nvSpPr>
          <p:cNvPr id="225" name="Shape 225"/>
          <p:cNvSpPr/>
          <p:nvPr/>
        </p:nvSpPr>
        <p:spPr>
          <a:xfrm>
            <a:off x="2171699" y="304800"/>
            <a:ext cx="4762502" cy="62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a:latin typeface="+mn-lt"/>
                <a:ea typeface="+mn-ea"/>
                <a:cs typeface="+mn-cs"/>
                <a:sym typeface="Calibri"/>
              </a:defRPr>
            </a:lvl1pPr>
          </a:lstStyle>
          <a:p>
            <a:r>
              <a:t>Agenda</a:t>
            </a:r>
          </a:p>
        </p:txBody>
      </p:sp>
    </p:spTree>
  </p:cSld>
  <p:clrMapOvr>
    <a:masterClrMapping/>
  </p:clrMapOvr>
  <mc:AlternateContent xmlns:mc="http://schemas.openxmlformats.org/markup-compatibility/2006">
    <mc:Choice xmlns:p14="http://schemas.microsoft.com/office/powerpoint/2010/main" xmlns="" Requires="p14">
      <p:transition>
        <p:fade thruBlk="1"/>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1752600" y="1524000"/>
            <a:ext cx="6019800" cy="439504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20000"/>
              </a:lnSpc>
              <a:spcBef>
                <a:spcPts val="600"/>
              </a:spcBef>
              <a:defRPr sz="2800">
                <a:latin typeface="+mn-lt"/>
                <a:ea typeface="+mn-ea"/>
                <a:cs typeface="+mn-cs"/>
                <a:sym typeface="Calibri"/>
              </a:defRPr>
            </a:pPr>
            <a:r>
              <a:rPr sz="3000" dirty="0"/>
              <a:t>PWID—People Who Inject Drugs</a:t>
            </a:r>
          </a:p>
          <a:p>
            <a:pPr>
              <a:lnSpc>
                <a:spcPct val="120000"/>
              </a:lnSpc>
              <a:spcBef>
                <a:spcPts val="600"/>
              </a:spcBef>
              <a:defRPr sz="2800">
                <a:latin typeface="+mn-lt"/>
                <a:ea typeface="+mn-ea"/>
                <a:cs typeface="+mn-cs"/>
                <a:sym typeface="Calibri"/>
              </a:defRPr>
            </a:pPr>
            <a:r>
              <a:rPr sz="3000" dirty="0"/>
              <a:t>PWUD—People Who Use Drugs</a:t>
            </a:r>
          </a:p>
          <a:p>
            <a:pPr>
              <a:lnSpc>
                <a:spcPct val="120000"/>
              </a:lnSpc>
              <a:spcBef>
                <a:spcPts val="600"/>
              </a:spcBef>
              <a:defRPr sz="2800">
                <a:latin typeface="+mn-lt"/>
                <a:ea typeface="+mn-ea"/>
                <a:cs typeface="+mn-cs"/>
                <a:sym typeface="Calibri"/>
              </a:defRPr>
            </a:pPr>
            <a:r>
              <a:rPr sz="3000" dirty="0"/>
              <a:t>PLWHA—People Living with HIV/AIDS</a:t>
            </a:r>
          </a:p>
          <a:p>
            <a:pPr>
              <a:lnSpc>
                <a:spcPct val="120000"/>
              </a:lnSpc>
              <a:spcBef>
                <a:spcPts val="600"/>
              </a:spcBef>
              <a:defRPr sz="2800">
                <a:latin typeface="+mn-lt"/>
                <a:ea typeface="+mn-ea"/>
                <a:cs typeface="+mn-cs"/>
                <a:sym typeface="Calibri"/>
              </a:defRPr>
            </a:pPr>
            <a:r>
              <a:rPr sz="3000" dirty="0"/>
              <a:t>SUDs—Substance Use Disorders</a:t>
            </a:r>
          </a:p>
          <a:p>
            <a:pPr>
              <a:lnSpc>
                <a:spcPct val="120000"/>
              </a:lnSpc>
              <a:spcBef>
                <a:spcPts val="600"/>
              </a:spcBef>
              <a:defRPr sz="2800">
                <a:latin typeface="+mn-lt"/>
                <a:ea typeface="+mn-ea"/>
                <a:cs typeface="+mn-cs"/>
                <a:sym typeface="Calibri"/>
              </a:defRPr>
            </a:pPr>
            <a:r>
              <a:rPr sz="3000" dirty="0"/>
              <a:t>SAS – Syringe Access Services</a:t>
            </a:r>
          </a:p>
          <a:p>
            <a:pPr>
              <a:lnSpc>
                <a:spcPct val="120000"/>
              </a:lnSpc>
              <a:spcBef>
                <a:spcPts val="600"/>
              </a:spcBef>
              <a:defRPr sz="2800">
                <a:latin typeface="+mn-lt"/>
                <a:ea typeface="+mn-ea"/>
                <a:cs typeface="+mn-cs"/>
                <a:sym typeface="Calibri"/>
              </a:defRPr>
            </a:pPr>
            <a:r>
              <a:rPr sz="3000" dirty="0"/>
              <a:t>SEP – Syringe Exchange Program</a:t>
            </a:r>
          </a:p>
          <a:p>
            <a:pPr>
              <a:lnSpc>
                <a:spcPct val="120000"/>
              </a:lnSpc>
              <a:spcBef>
                <a:spcPts val="600"/>
              </a:spcBef>
              <a:defRPr sz="2800">
                <a:latin typeface="+mn-lt"/>
                <a:ea typeface="+mn-ea"/>
                <a:cs typeface="+mn-cs"/>
                <a:sym typeface="Calibri"/>
              </a:defRPr>
            </a:pPr>
            <a:r>
              <a:rPr sz="3000" dirty="0"/>
              <a:t>AOD – Alcohol &amp; Other Drugs</a:t>
            </a:r>
          </a:p>
        </p:txBody>
      </p:sp>
      <p:sp>
        <p:nvSpPr>
          <p:cNvPr id="230" name="Shape 230"/>
          <p:cNvSpPr/>
          <p:nvPr/>
        </p:nvSpPr>
        <p:spPr>
          <a:xfrm>
            <a:off x="2147887" y="533400"/>
            <a:ext cx="4762501"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a:lvl1pPr>
          </a:lstStyle>
          <a:p>
            <a:r>
              <a:rPr dirty="0">
                <a:latin typeface="+mn-lt"/>
              </a:rPr>
              <a:t>Glossary</a:t>
            </a:r>
          </a:p>
        </p:txBody>
      </p:sp>
    </p:spTree>
  </p:cSld>
  <p:clrMapOvr>
    <a:masterClrMapping/>
  </p:clrMapOvr>
  <mc:AlternateContent xmlns:mc="http://schemas.openxmlformats.org/markup-compatibility/2006">
    <mc:Choice xmlns:p14="http://schemas.microsoft.com/office/powerpoint/2010/main" xmlns="" Requires="p14">
      <p:transition>
        <p:fade thruBlk="1"/>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609600" y="609600"/>
            <a:ext cx="7620000" cy="517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71500" indent="-5715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3000" b="1" dirty="0">
                <a:solidFill>
                  <a:srgbClr val="000000"/>
                </a:solidFill>
                <a:latin typeface="+mj-lt"/>
                <a:ea typeface="ＭＳ Ｐゴシック" pitchFamily="34" charset="-128"/>
              </a:rPr>
              <a:t>Sexual Orientation</a:t>
            </a:r>
            <a:r>
              <a:rPr lang="en-US" altLang="en-US" sz="3000" dirty="0">
                <a:solidFill>
                  <a:srgbClr val="000000"/>
                </a:solidFill>
                <a:latin typeface="+mj-lt"/>
                <a:ea typeface="ＭＳ Ｐゴシック" pitchFamily="34" charset="-128"/>
              </a:rPr>
              <a:t> &gt;&gt;</a:t>
            </a:r>
          </a:p>
          <a:p>
            <a:pPr eaLnBrk="1" hangingPunct="1">
              <a:spcBef>
                <a:spcPct val="0"/>
              </a:spcBef>
              <a:buFontTx/>
              <a:buNone/>
            </a:pPr>
            <a:r>
              <a:rPr lang="en-US" altLang="en-US" sz="3000" dirty="0">
                <a:solidFill>
                  <a:srgbClr val="000000"/>
                </a:solidFill>
                <a:latin typeface="+mj-lt"/>
                <a:ea typeface="ＭＳ Ｐゴシック" pitchFamily="34" charset="-128"/>
              </a:rPr>
              <a:t>	to whom we are sexually attracted</a:t>
            </a:r>
            <a:endParaRPr lang="en-US" altLang="en-US" sz="3000" b="1" dirty="0">
              <a:solidFill>
                <a:srgbClr val="000000"/>
              </a:solidFill>
              <a:latin typeface="+mj-lt"/>
              <a:ea typeface="ＭＳ Ｐゴシック" pitchFamily="34" charset="-128"/>
            </a:endParaRPr>
          </a:p>
          <a:p>
            <a:pPr eaLnBrk="1" hangingPunct="1">
              <a:spcBef>
                <a:spcPct val="0"/>
              </a:spcBef>
            </a:pPr>
            <a:endParaRPr lang="en-US" altLang="en-US" sz="3000" dirty="0">
              <a:solidFill>
                <a:srgbClr val="000000"/>
              </a:solidFill>
              <a:latin typeface="+mj-lt"/>
              <a:ea typeface="ＭＳ Ｐゴシック" pitchFamily="34" charset="-128"/>
            </a:endParaRPr>
          </a:p>
          <a:p>
            <a:pPr eaLnBrk="1" hangingPunct="1">
              <a:spcBef>
                <a:spcPct val="0"/>
              </a:spcBef>
            </a:pPr>
            <a:r>
              <a:rPr lang="en-US" altLang="en-US" sz="3000" b="1" dirty="0">
                <a:solidFill>
                  <a:srgbClr val="000000"/>
                </a:solidFill>
                <a:latin typeface="+mj-lt"/>
                <a:ea typeface="ＭＳ Ｐゴシック" pitchFamily="34" charset="-128"/>
              </a:rPr>
              <a:t>Gender Identity</a:t>
            </a:r>
            <a:r>
              <a:rPr lang="en-US" altLang="en-US" sz="3000" dirty="0">
                <a:solidFill>
                  <a:srgbClr val="000000"/>
                </a:solidFill>
                <a:latin typeface="+mj-lt"/>
                <a:ea typeface="ＭＳ Ｐゴシック" pitchFamily="34" charset="-128"/>
              </a:rPr>
              <a:t> &gt;&gt;</a:t>
            </a:r>
          </a:p>
          <a:p>
            <a:pPr eaLnBrk="1" hangingPunct="1">
              <a:spcBef>
                <a:spcPct val="0"/>
              </a:spcBef>
              <a:buFontTx/>
              <a:buNone/>
            </a:pPr>
            <a:r>
              <a:rPr lang="en-US" altLang="en-US" sz="3000" dirty="0">
                <a:solidFill>
                  <a:srgbClr val="000000"/>
                </a:solidFill>
                <a:latin typeface="+mj-lt"/>
                <a:ea typeface="ＭＳ Ｐゴシック" pitchFamily="34" charset="-128"/>
              </a:rPr>
              <a:t>	sense of self as male or female, neither or both</a:t>
            </a:r>
          </a:p>
          <a:p>
            <a:pPr eaLnBrk="1" hangingPunct="1">
              <a:spcBef>
                <a:spcPct val="0"/>
              </a:spcBef>
            </a:pPr>
            <a:endParaRPr lang="en-US" altLang="en-US" sz="3000" dirty="0">
              <a:solidFill>
                <a:srgbClr val="000000"/>
              </a:solidFill>
              <a:latin typeface="+mj-lt"/>
              <a:ea typeface="ＭＳ Ｐゴシック" pitchFamily="34" charset="-128"/>
            </a:endParaRPr>
          </a:p>
          <a:p>
            <a:pPr eaLnBrk="1" hangingPunct="1">
              <a:spcBef>
                <a:spcPct val="0"/>
              </a:spcBef>
            </a:pPr>
            <a:r>
              <a:rPr lang="en-US" altLang="en-US" sz="3000" b="1" dirty="0">
                <a:solidFill>
                  <a:srgbClr val="000000"/>
                </a:solidFill>
                <a:latin typeface="+mj-lt"/>
                <a:ea typeface="ＭＳ Ｐゴシック" pitchFamily="34" charset="-128"/>
              </a:rPr>
              <a:t>LGBTQI</a:t>
            </a:r>
            <a:r>
              <a:rPr lang="en-US" altLang="en-US" sz="3000" dirty="0">
                <a:solidFill>
                  <a:srgbClr val="000000"/>
                </a:solidFill>
                <a:latin typeface="+mj-lt"/>
                <a:ea typeface="ＭＳ Ｐゴシック" pitchFamily="34" charset="-128"/>
              </a:rPr>
              <a:t> </a:t>
            </a:r>
          </a:p>
          <a:p>
            <a:pPr eaLnBrk="1" hangingPunct="1">
              <a:spcBef>
                <a:spcPct val="0"/>
              </a:spcBef>
              <a:buFontTx/>
              <a:buNone/>
            </a:pPr>
            <a:r>
              <a:rPr lang="en-US" altLang="en-US" sz="3000" dirty="0">
                <a:solidFill>
                  <a:srgbClr val="000000"/>
                </a:solidFill>
                <a:latin typeface="+mj-lt"/>
                <a:ea typeface="ＭＳ Ｐゴシック" pitchFamily="34" charset="-128"/>
              </a:rPr>
              <a:t>	Lesbian, Gay, Bisexual, Transgender, Transsexual, Two Spirited, Questioning, Intersex</a:t>
            </a:r>
          </a:p>
        </p:txBody>
      </p:sp>
    </p:spTree>
    <p:extLst>
      <p:ext uri="{BB962C8B-B14F-4D97-AF65-F5344CB8AC3E}">
        <p14:creationId xmlns:p14="http://schemas.microsoft.com/office/powerpoint/2010/main" xmlns="" val="807886115"/>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idx="4294967295"/>
          </p:nvPr>
        </p:nvSpPr>
        <p:spPr>
          <a:xfrm>
            <a:off x="1066800" y="2743200"/>
            <a:ext cx="7315200" cy="1447800"/>
          </a:xfrm>
          <a:prstGeom prst="rect">
            <a:avLst/>
          </a:prstGeom>
          <a:extLst>
            <a:ext uri="{C572A759-6A51-4108-AA02-DFA0A04FC94B}">
              <ma14:wrappingTextBoxFlag xmlns="" xmlns:ma14="http://schemas.microsoft.com/office/mac/drawingml/2011/main" val="1"/>
            </a:ext>
          </a:extLst>
        </p:spPr>
        <p:txBody>
          <a:bodyPr>
            <a:normAutofit/>
          </a:bodyPr>
          <a:lstStyle/>
          <a:p>
            <a:pPr algn="ctr">
              <a:defRPr sz="3600" b="1">
                <a:solidFill>
                  <a:srgbClr val="000000"/>
                </a:solidFill>
              </a:defRPr>
            </a:pPr>
            <a:r>
              <a:t>BRAINSTORM:</a:t>
            </a:r>
            <a:br/>
            <a:r>
              <a:t>What is Syringe Access?</a:t>
            </a:r>
          </a:p>
        </p:txBody>
      </p:sp>
    </p:spTree>
  </p:cSld>
  <p:clrMapOvr>
    <a:masterClrMapping/>
  </p:clrMapOvr>
  <mc:AlternateContent xmlns:mc="http://schemas.openxmlformats.org/markup-compatibility/2006">
    <mc:Choice xmlns:p14="http://schemas.microsoft.com/office/powerpoint/2010/main" xmlns="" Requires="p14">
      <p:transition>
        <p:fade thruBlk="1"/>
      </p:transition>
    </mc:Choice>
    <mc:Fallback>
      <p:transition>
        <p:fade/>
      </p:transition>
    </mc:Fallback>
  </mc:AlternateContent>
</p:sld>
</file>

<file path=ppt/theme/theme1.xml><?xml version="1.0" encoding="utf-8"?>
<a:theme xmlns:a="http://schemas.openxmlformats.org/drawingml/2006/main" name="1_Median">
  <a:themeElements>
    <a:clrScheme name="1_Median">
      <a:dk1>
        <a:srgbClr val="000000"/>
      </a:dk1>
      <a:lt1>
        <a:srgbClr val="242852"/>
      </a:lt1>
      <a:dk2>
        <a:srgbClr val="A7A7A7"/>
      </a:dk2>
      <a:lt2>
        <a:srgbClr val="535353"/>
      </a:lt2>
      <a:accent1>
        <a:srgbClr val="629DD1"/>
      </a:accent1>
      <a:accent2>
        <a:srgbClr val="297FD5"/>
      </a:accent2>
      <a:accent3>
        <a:srgbClr val="9BBB59"/>
      </a:accent3>
      <a:accent4>
        <a:srgbClr val="8064A2"/>
      </a:accent4>
      <a:accent5>
        <a:srgbClr val="4BACC6"/>
      </a:accent5>
      <a:accent6>
        <a:srgbClr val="F79646"/>
      </a:accent6>
      <a:hlink>
        <a:srgbClr val="0000FF"/>
      </a:hlink>
      <a:folHlink>
        <a:srgbClr val="FF00FF"/>
      </a:folHlink>
    </a:clrScheme>
    <a:fontScheme name="1_Median">
      <a:majorFont>
        <a:latin typeface="Helvetica"/>
        <a:ea typeface="Helvetica"/>
        <a:cs typeface="Helvetica"/>
      </a:majorFont>
      <a:minorFont>
        <a:latin typeface="Calibri"/>
        <a:ea typeface="Calibri"/>
        <a:cs typeface="Calibri"/>
      </a:minorFont>
    </a:fontScheme>
    <a:fmtScheme name="1_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lnDef>
  </a:objectDefaults>
  <a:extraClrSchemeLst>
    <a:extraClrScheme>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lnDef>
  </a:objectDefaults>
  <a:extraClrSchemeLst>
    <a:extraClrScheme>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lnDef>
  </a:objectDefaults>
  <a:extraClrSchemeLst>
    <a:extraClrScheme>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edian">
  <a:themeElements>
    <a:clrScheme name="1_Median">
      <a:dk1>
        <a:srgbClr val="000000"/>
      </a:dk1>
      <a:lt1>
        <a:srgbClr val="FFFFFF"/>
      </a:lt1>
      <a:dk2>
        <a:srgbClr val="A7A7A7"/>
      </a:dk2>
      <a:lt2>
        <a:srgbClr val="535353"/>
      </a:lt2>
      <a:accent1>
        <a:srgbClr val="629DD1"/>
      </a:accent1>
      <a:accent2>
        <a:srgbClr val="297FD5"/>
      </a:accent2>
      <a:accent3>
        <a:srgbClr val="9BBB59"/>
      </a:accent3>
      <a:accent4>
        <a:srgbClr val="8064A2"/>
      </a:accent4>
      <a:accent5>
        <a:srgbClr val="4BACC6"/>
      </a:accent5>
      <a:accent6>
        <a:srgbClr val="F79646"/>
      </a:accent6>
      <a:hlink>
        <a:srgbClr val="0000FF"/>
      </a:hlink>
      <a:folHlink>
        <a:srgbClr val="FF00FF"/>
      </a:folHlink>
    </a:clrScheme>
    <a:fontScheme name="1_Median">
      <a:majorFont>
        <a:latin typeface="Helvetica"/>
        <a:ea typeface="Helvetica"/>
        <a:cs typeface="Helvetica"/>
      </a:majorFont>
      <a:minorFont>
        <a:latin typeface="Calibri"/>
        <a:ea typeface="Calibri"/>
        <a:cs typeface="Calibri"/>
      </a:minorFont>
    </a:fontScheme>
    <a:fmtScheme name="1_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1703</TotalTime>
  <Words>5384</Words>
  <Application>Microsoft Office PowerPoint</Application>
  <PresentationFormat>On-screen Show (4:3)</PresentationFormat>
  <Paragraphs>686</Paragraphs>
  <Slides>53</Slides>
  <Notes>48</Notes>
  <HiddenSlides>0</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1_Median</vt:lpstr>
      <vt:lpstr>Default Design</vt:lpstr>
      <vt:lpstr>2_Default Design</vt:lpstr>
      <vt:lpstr>1_Default Design</vt:lpstr>
      <vt:lpstr>Slide 1</vt:lpstr>
      <vt:lpstr>Slide 2</vt:lpstr>
      <vt:lpstr>Slide 3</vt:lpstr>
      <vt:lpstr>Slide 4</vt:lpstr>
      <vt:lpstr>Slide 5</vt:lpstr>
      <vt:lpstr>Slide 6</vt:lpstr>
      <vt:lpstr>Slide 7</vt:lpstr>
      <vt:lpstr>Slide 8</vt:lpstr>
      <vt:lpstr>BRAINSTORM: What is Syringe Access?</vt:lpstr>
      <vt:lpstr>Slide 10</vt:lpstr>
      <vt:lpstr>Slide 11</vt:lpstr>
      <vt:lpstr>  Working Definition of Harm Reduction  </vt:lpstr>
      <vt:lpstr>Goals of Harm Reduction</vt:lpstr>
      <vt:lpstr>HIV &amp; Hepatitis C Rates</vt:lpstr>
      <vt:lpstr>Slide 15</vt:lpstr>
      <vt:lpstr>Slide 16</vt:lpstr>
      <vt:lpstr>Drug Trend in the U.S. Opioid Epidemic</vt:lpstr>
      <vt:lpstr>Slide 18</vt:lpstr>
      <vt:lpstr>Overdose Programs in the U.S. </vt:lpstr>
      <vt:lpstr>Slide 20</vt:lpstr>
      <vt:lpstr>Meeting Needs of PWID: Considerations</vt:lpstr>
      <vt:lpstr>Drug User Health &amp; HIV Prevention Issues </vt:lpstr>
      <vt:lpstr>Client-Centered AOD Treatment Issues</vt:lpstr>
      <vt:lpstr>SAPs: Meeting People Where They Are</vt:lpstr>
      <vt:lpstr>Slide 25</vt:lpstr>
      <vt:lpstr>Syringe Access Policies in U.S.</vt:lpstr>
      <vt:lpstr>Slide 27</vt:lpstr>
      <vt:lpstr>Slide 28</vt:lpstr>
      <vt:lpstr>Syringe Access Programs DO:</vt:lpstr>
      <vt:lpstr>Syringe Access Programs DO NOT:</vt:lpstr>
      <vt:lpstr>Slide 31</vt:lpstr>
      <vt:lpstr>Slide 32</vt:lpstr>
      <vt:lpstr>Reduction of Needle Stick Injuries </vt:lpstr>
      <vt:lpstr>More Than Syringes</vt:lpstr>
      <vt:lpstr>Slide 35</vt:lpstr>
      <vt:lpstr>Slide 36</vt:lpstr>
      <vt:lpstr>ACTIVITY</vt:lpstr>
      <vt:lpstr> Activity </vt:lpstr>
      <vt:lpstr>5. SAP Models &amp; Interventions</vt:lpstr>
      <vt:lpstr>Storefront /Fixed Site</vt:lpstr>
      <vt:lpstr>Street-Based </vt:lpstr>
      <vt:lpstr>Peer-Delivered</vt:lpstr>
      <vt:lpstr>Pharmacy Access</vt:lpstr>
      <vt:lpstr>Characteristics of Effective SAPs</vt:lpstr>
      <vt:lpstr>Slide 45</vt:lpstr>
      <vt:lpstr>Basic Equipment</vt:lpstr>
      <vt:lpstr>Basic Equipment</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Syringe Access Programs Engagement Models and Interventions</dc:title>
  <dc:creator>Emma Roberts</dc:creator>
  <cp:lastModifiedBy>Christopher Abert</cp:lastModifiedBy>
  <cp:revision>57</cp:revision>
  <dcterms:modified xsi:type="dcterms:W3CDTF">2016-03-28T18:09:41Z</dcterms:modified>
</cp:coreProperties>
</file>