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 id="2147483788" r:id="rId2"/>
    <p:sldMasterId id="2147483884" r:id="rId3"/>
    <p:sldMasterId id="2147483898" r:id="rId4"/>
    <p:sldMasterId id="2147483992" r:id="rId5"/>
  </p:sldMasterIdLst>
  <p:notesMasterIdLst>
    <p:notesMasterId r:id="rId29"/>
  </p:notesMasterIdLst>
  <p:sldIdLst>
    <p:sldId id="548" r:id="rId6"/>
    <p:sldId id="652" r:id="rId7"/>
    <p:sldId id="626" r:id="rId8"/>
    <p:sldId id="625" r:id="rId9"/>
    <p:sldId id="583" r:id="rId10"/>
    <p:sldId id="657" r:id="rId11"/>
    <p:sldId id="607" r:id="rId12"/>
    <p:sldId id="664" r:id="rId13"/>
    <p:sldId id="623" r:id="rId14"/>
    <p:sldId id="663" r:id="rId15"/>
    <p:sldId id="667" r:id="rId16"/>
    <p:sldId id="656" r:id="rId17"/>
    <p:sldId id="655" r:id="rId18"/>
    <p:sldId id="668" r:id="rId19"/>
    <p:sldId id="586" r:id="rId20"/>
    <p:sldId id="613" r:id="rId21"/>
    <p:sldId id="658" r:id="rId22"/>
    <p:sldId id="659" r:id="rId23"/>
    <p:sldId id="585" r:id="rId24"/>
    <p:sldId id="669" r:id="rId25"/>
    <p:sldId id="596" r:id="rId26"/>
    <p:sldId id="672" r:id="rId27"/>
    <p:sldId id="671"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ne Lindsey" initials="AL" lastIdx="63" clrIdx="0">
    <p:extLst>
      <p:ext uri="{19B8F6BF-5375-455C-9EA6-DF929625EA0E}">
        <p15:presenceInfo xmlns:p15="http://schemas.microsoft.com/office/powerpoint/2012/main" userId="S-1-5-21-1864253520-1647712531-16515117-96589" providerId="AD"/>
      </p:ext>
    </p:extLst>
  </p:cmAuthor>
  <p:cmAuthor id="2" name="Christina Boudreau" initials="CB" lastIdx="3" clrIdx="1">
    <p:extLst>
      <p:ext uri="{19B8F6BF-5375-455C-9EA6-DF929625EA0E}">
        <p15:presenceInfo xmlns:p15="http://schemas.microsoft.com/office/powerpoint/2012/main" userId="S-1-5-21-1864253520-1647712531-16515117-329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C1D40"/>
    <a:srgbClr val="FFB310"/>
    <a:srgbClr val="C80043"/>
    <a:srgbClr val="FFC627"/>
    <a:srgbClr val="990033"/>
    <a:srgbClr val="E47C9C"/>
    <a:srgbClr val="DC5A82"/>
    <a:srgbClr val="B82653"/>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1092" autoAdjust="0"/>
  </p:normalViewPr>
  <p:slideViewPr>
    <p:cSldViewPr snapToGrid="0" snapToObjects="1">
      <p:cViewPr varScale="1">
        <p:scale>
          <a:sx n="56" d="100"/>
          <a:sy n="56" d="100"/>
        </p:scale>
        <p:origin x="152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iah Kaplan" userId="44c1f1b2-945c-450c-bb9c-50a3946cc3b3" providerId="ADAL" clId="{75BAFEDF-FF4A-D047-BF59-A28545C6BE6F}"/>
    <pc:docChg chg="undo custSel addSld delSld modSld">
      <pc:chgData name="Jeremiah Kaplan" userId="44c1f1b2-945c-450c-bb9c-50a3946cc3b3" providerId="ADAL" clId="{75BAFEDF-FF4A-D047-BF59-A28545C6BE6F}" dt="2020-02-12T17:14:32.708" v="196" actId="20577"/>
      <pc:docMkLst>
        <pc:docMk/>
      </pc:docMkLst>
      <pc:sldChg chg="addSp delSp modSp">
        <pc:chgData name="Jeremiah Kaplan" userId="44c1f1b2-945c-450c-bb9c-50a3946cc3b3" providerId="ADAL" clId="{75BAFEDF-FF4A-D047-BF59-A28545C6BE6F}" dt="2020-02-12T17:13:41.514" v="142" actId="20577"/>
        <pc:sldMkLst>
          <pc:docMk/>
          <pc:sldMk cId="2896605902" sldId="596"/>
        </pc:sldMkLst>
        <pc:spChg chg="mod">
          <ac:chgData name="Jeremiah Kaplan" userId="44c1f1b2-945c-450c-bb9c-50a3946cc3b3" providerId="ADAL" clId="{75BAFEDF-FF4A-D047-BF59-A28545C6BE6F}" dt="2020-02-12T17:13:41.514" v="142" actId="20577"/>
          <ac:spMkLst>
            <pc:docMk/>
            <pc:sldMk cId="2896605902" sldId="596"/>
            <ac:spMk id="149508" creationId="{00000000-0000-0000-0000-000000000000}"/>
          </ac:spMkLst>
        </pc:spChg>
        <pc:spChg chg="mod">
          <ac:chgData name="Jeremiah Kaplan" userId="44c1f1b2-945c-450c-bb9c-50a3946cc3b3" providerId="ADAL" clId="{75BAFEDF-FF4A-D047-BF59-A28545C6BE6F}" dt="2020-02-12T17:09:47.269" v="19" actId="20577"/>
          <ac:spMkLst>
            <pc:docMk/>
            <pc:sldMk cId="2896605902" sldId="596"/>
            <ac:spMk id="187394" creationId="{00000000-0000-0000-0000-000000000000}"/>
          </ac:spMkLst>
        </pc:spChg>
        <pc:picChg chg="add del mod">
          <ac:chgData name="Jeremiah Kaplan" userId="44c1f1b2-945c-450c-bb9c-50a3946cc3b3" providerId="ADAL" clId="{75BAFEDF-FF4A-D047-BF59-A28545C6BE6F}" dt="2020-02-12T17:10:03.145" v="25" actId="1076"/>
          <ac:picMkLst>
            <pc:docMk/>
            <pc:sldMk cId="2896605902" sldId="596"/>
            <ac:picMk id="187399" creationId="{00000000-0000-0000-0000-000000000000}"/>
          </ac:picMkLst>
        </pc:picChg>
      </pc:sldChg>
      <pc:sldChg chg="del">
        <pc:chgData name="Jeremiah Kaplan" userId="44c1f1b2-945c-450c-bb9c-50a3946cc3b3" providerId="ADAL" clId="{75BAFEDF-FF4A-D047-BF59-A28545C6BE6F}" dt="2020-02-12T17:09:49.823" v="20" actId="2696"/>
        <pc:sldMkLst>
          <pc:docMk/>
          <pc:sldMk cId="4063781646" sldId="670"/>
        </pc:sldMkLst>
      </pc:sldChg>
      <pc:sldChg chg="modSp add">
        <pc:chgData name="Jeremiah Kaplan" userId="44c1f1b2-945c-450c-bb9c-50a3946cc3b3" providerId="ADAL" clId="{75BAFEDF-FF4A-D047-BF59-A28545C6BE6F}" dt="2020-02-12T17:14:10.735" v="180" actId="20577"/>
        <pc:sldMkLst>
          <pc:docMk/>
          <pc:sldMk cId="4224926397" sldId="672"/>
        </pc:sldMkLst>
        <pc:spChg chg="mod">
          <ac:chgData name="Jeremiah Kaplan" userId="44c1f1b2-945c-450c-bb9c-50a3946cc3b3" providerId="ADAL" clId="{75BAFEDF-FF4A-D047-BF59-A28545C6BE6F}" dt="2020-02-12T17:14:10.735" v="180" actId="20577"/>
          <ac:spMkLst>
            <pc:docMk/>
            <pc:sldMk cId="4224926397" sldId="672"/>
            <ac:spMk id="149508" creationId="{00000000-0000-0000-0000-000000000000}"/>
          </ac:spMkLst>
        </pc:spChg>
      </pc:sldChg>
      <pc:sldChg chg="modSp add">
        <pc:chgData name="Jeremiah Kaplan" userId="44c1f1b2-945c-450c-bb9c-50a3946cc3b3" providerId="ADAL" clId="{75BAFEDF-FF4A-D047-BF59-A28545C6BE6F}" dt="2020-02-12T17:14:32.708" v="196" actId="20577"/>
        <pc:sldMkLst>
          <pc:docMk/>
          <pc:sldMk cId="2902585736" sldId="673"/>
        </pc:sldMkLst>
        <pc:spChg chg="mod">
          <ac:chgData name="Jeremiah Kaplan" userId="44c1f1b2-945c-450c-bb9c-50a3946cc3b3" providerId="ADAL" clId="{75BAFEDF-FF4A-D047-BF59-A28545C6BE6F}" dt="2020-02-12T17:14:32.708" v="196" actId="20577"/>
          <ac:spMkLst>
            <pc:docMk/>
            <pc:sldMk cId="2902585736" sldId="673"/>
            <ac:spMk id="14950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FF6A03E0-26DF-4E41-9508-A0B527AE14F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557487" cy="238989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MS PGothic" pitchFamily="34" charset="-128"/>
              </a:defRPr>
            </a:lvl1pPr>
          </a:lstStyle>
          <a:p>
            <a:pPr>
              <a:defRPr/>
            </a:pPr>
            <a:fld id="{8120B721-A4CD-4C4B-880F-9268C2BE0848}" type="datetimeFigureOut">
              <a:rPr lang="en-US"/>
              <a:pPr>
                <a:defRPr/>
              </a:pPr>
              <a:t>3/5/2020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4D1FD99-340C-3C4D-8769-8C5EF705AF6A}" type="slidenum">
              <a:rPr lang="en-US" altLang="en-US"/>
              <a:pPr/>
              <a:t>‹#›</a:t>
            </a:fld>
            <a:endParaRPr lang="en-US" altLang="en-US"/>
          </a:p>
        </p:txBody>
      </p:sp>
    </p:spTree>
    <p:extLst>
      <p:ext uri="{BB962C8B-B14F-4D97-AF65-F5344CB8AC3E}">
        <p14:creationId xmlns:p14="http://schemas.microsoft.com/office/powerpoint/2010/main" val="13035907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DE756-8C32-7442-9EB9-7C2657CE4E1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142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dirty="0"/>
              <a:t>It also doesn’t help that two of the primary lenses</a:t>
            </a:r>
            <a:r>
              <a:rPr lang="en-US" altLang="en-US" baseline="0" dirty="0"/>
              <a:t> through which society views addiction leave the individual culpable for either </a:t>
            </a:r>
            <a:r>
              <a:rPr lang="en-US" altLang="en-US" baseline="0" dirty="0" err="1"/>
              <a:t>haivng</a:t>
            </a:r>
            <a:r>
              <a:rPr lang="en-US" altLang="en-US" baseline="0" dirty="0"/>
              <a:t> a p</a:t>
            </a:r>
            <a:r>
              <a:rPr lang="en-US" altLang="en-US" dirty="0"/>
              <a:t>hysiological</a:t>
            </a:r>
            <a:r>
              <a:rPr lang="en-US" altLang="en-US" baseline="0" dirty="0"/>
              <a:t> deficiency or moral deficiency</a:t>
            </a:r>
          </a:p>
          <a:p>
            <a:pPr marL="171450" indent="-171450">
              <a:buFont typeface="Arial" panose="020B0604020202020204" pitchFamily="34" charset="0"/>
              <a:buChar cha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baseline="0" dirty="0"/>
              <a:t>Luckily, we can have robust literature on an alternative to these, the biopsychosocial model, that we will discuss in a future didactic. Stay Tuned!</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a:t>equal importance to biological/genetic, psychological, and sociocultural factors</a:t>
            </a:r>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a:t>biological, genetic, personality, psychological, cognitive, social, cultural, and environmental factors interact to produce the substance use disorder, and multiple factors must be addressed in prevention and treatment programs</a:t>
            </a:r>
            <a:endParaRPr lang="en-US" dirty="0">
              <a:hlinkClick r:id="rId3"/>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hlinkClick r:id="rId3"/>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a:hlinkClick r:id="rId3"/>
              </a:rPr>
              <a:t>https://is.muni.cz/el/1423/jaro2018/PSY109/um/68207459/Biopsychosocial_Model_of_Addiction_Miller_P__2013__</a:t>
            </a:r>
            <a:r>
              <a:rPr lang="en-US" dirty="0"/>
              <a:t/>
            </a:r>
            <a:br>
              <a:rPr lang="en-US" dirty="0"/>
            </a:b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t>Allows many treatment options even</a:t>
            </a:r>
            <a:r>
              <a:rPr lang="en-US" altLang="en-US" baseline="0" dirty="0"/>
              <a:t> if patient is not willing/able to abstain</a:t>
            </a:r>
            <a:endParaRPr lang="en-US" altLang="en-US" dirty="0"/>
          </a:p>
          <a:p>
            <a:pPr marL="171450" indent="-171450">
              <a:buFont typeface="Arial" panose="020B0604020202020204" pitchFamily="34" charset="0"/>
              <a:buChar char="•"/>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B3171D-E79B-4935-92E4-EDD807FB31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89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t>The point of all this</a:t>
            </a:r>
            <a:r>
              <a:rPr lang="en-US" altLang="en-US" baseline="0" dirty="0"/>
              <a:t> is to illustrate that S</a:t>
            </a:r>
            <a:r>
              <a:rPr lang="en-US" altLang="en-US" dirty="0"/>
              <a:t>UD stigma</a:t>
            </a:r>
            <a:r>
              <a:rPr lang="en-US" altLang="en-US" baseline="0" dirty="0"/>
              <a:t> is</a:t>
            </a:r>
            <a:r>
              <a:rPr lang="en-US" altLang="en-US" dirty="0"/>
              <a:t> complicated,</a:t>
            </a:r>
            <a:r>
              <a:rPr lang="en-US" altLang="en-US" baseline="0" dirty="0"/>
              <a:t> SUD causes are complicated, SUD </a:t>
            </a:r>
            <a:r>
              <a:rPr lang="en-US" altLang="en-US" baseline="0" dirty="0" err="1"/>
              <a:t>tx</a:t>
            </a:r>
            <a:r>
              <a:rPr lang="en-US" altLang="en-US" baseline="0" dirty="0"/>
              <a:t> can be complicated. But OUD </a:t>
            </a:r>
            <a:r>
              <a:rPr lang="en-US" altLang="en-US" baseline="0" dirty="0" err="1"/>
              <a:t>tx</a:t>
            </a:r>
            <a:r>
              <a:rPr lang="en-US" altLang="en-US" baseline="0" dirty="0"/>
              <a:t> is actually not all that complicated.</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t>There is no “one size</a:t>
            </a:r>
            <a:r>
              <a:rPr lang="en-US" altLang="en-US" baseline="0" dirty="0"/>
              <a:t> fits all” </a:t>
            </a:r>
            <a:r>
              <a:rPr lang="en-US" altLang="en-US" baseline="0" dirty="0" err="1"/>
              <a:t>tx</a:t>
            </a:r>
            <a:r>
              <a:rPr lang="en-US" altLang="en-US" baseline="0" dirty="0"/>
              <a:t> plan, but MAT is gold standard for OUD</a:t>
            </a:r>
            <a:endParaRPr lang="en-US" altLang="en-US" dirty="0"/>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t>Challenging</a:t>
            </a:r>
            <a:r>
              <a:rPr lang="en-US" altLang="en-US" baseline="0" dirty="0"/>
              <a:t> for providers AND patients due to stigma/criminalization</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baseline="0" dirty="0"/>
              <a:t>(</a:t>
            </a:r>
            <a:r>
              <a:rPr lang="en-US" dirty="0">
                <a:hlinkClick r:id="rId3"/>
              </a:rPr>
              <a:t>https://www.youtube.com/watch?v=572N_5obPBI&amp;feature=emb_logo&amp;fbclid=IwAR0Nk0-6Zf2u4wZxQ_3uT5rCqTfa9rAgsA5-bdEY9pAvyl8k6pBMurwjHrA</a:t>
            </a:r>
            <a:r>
              <a:rPr lang="en-US" dirty="0"/>
              <a:t>) </a:t>
            </a:r>
            <a:endParaRPr lang="en-US" altLang="en-US" dirty="0"/>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49028E3-CC18-4106-BB6C-05A812FE873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076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DE756-8C32-7442-9EB9-7C2657CE4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128"/>
              <a:cs typeface="+mn-cs"/>
            </a:endParaRPr>
          </a:p>
        </p:txBody>
      </p:sp>
    </p:spTree>
    <p:extLst>
      <p:ext uri="{BB962C8B-B14F-4D97-AF65-F5344CB8AC3E}">
        <p14:creationId xmlns:p14="http://schemas.microsoft.com/office/powerpoint/2010/main" val="103409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1200" kern="1200" dirty="0">
                <a:solidFill>
                  <a:schemeClr val="tx1"/>
                </a:solidFill>
                <a:effectLst/>
                <a:latin typeface="+mn-lt"/>
                <a:ea typeface="MS PGothic" pitchFamily="34" charset="-128"/>
                <a:cs typeface="+mn-cs"/>
              </a:rPr>
              <a:t>There are lots of ways we can meet people “where they’re at.”</a:t>
            </a:r>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One</a:t>
            </a:r>
            <a:r>
              <a:rPr lang="en-US" sz="1200" kern="1200" baseline="0" dirty="0">
                <a:solidFill>
                  <a:schemeClr val="tx1"/>
                </a:solidFill>
                <a:effectLst/>
                <a:latin typeface="+mn-lt"/>
                <a:ea typeface="MS PGothic" pitchFamily="34" charset="-128"/>
                <a:cs typeface="+mn-cs"/>
              </a:rPr>
              <a:t> of them is recognizing when p</a:t>
            </a:r>
            <a:r>
              <a:rPr lang="en-US" sz="1200" kern="1200" dirty="0">
                <a:solidFill>
                  <a:schemeClr val="tx1"/>
                </a:solidFill>
                <a:effectLst/>
                <a:latin typeface="+mn-lt"/>
                <a:ea typeface="MS PGothic" pitchFamily="34" charset="-128"/>
                <a:cs typeface="+mn-cs"/>
              </a:rPr>
              <a:t>atients</a:t>
            </a:r>
            <a:r>
              <a:rPr lang="en-US" sz="1200" kern="1200" baseline="0" dirty="0">
                <a:solidFill>
                  <a:schemeClr val="tx1"/>
                </a:solidFill>
                <a:effectLst/>
                <a:latin typeface="+mn-lt"/>
                <a:ea typeface="MS PGothic" pitchFamily="34" charset="-128"/>
                <a:cs typeface="+mn-cs"/>
              </a:rPr>
              <a:t> make s</a:t>
            </a:r>
            <a:r>
              <a:rPr lang="en-US" sz="1200" kern="1200" dirty="0">
                <a:solidFill>
                  <a:schemeClr val="tx1"/>
                </a:solidFill>
                <a:effectLst/>
                <a:latin typeface="+mn-lt"/>
                <a:ea typeface="MS PGothic" pitchFamily="34" charset="-128"/>
                <a:cs typeface="+mn-cs"/>
              </a:rPr>
              <a:t>mall positive changes, such</a:t>
            </a:r>
            <a:r>
              <a:rPr lang="en-US" sz="1200" kern="1200" baseline="0" dirty="0">
                <a:solidFill>
                  <a:schemeClr val="tx1"/>
                </a:solidFill>
                <a:effectLst/>
                <a:latin typeface="+mn-lt"/>
                <a:ea typeface="MS PGothic" pitchFamily="34" charset="-128"/>
                <a:cs typeface="+mn-cs"/>
              </a:rPr>
              <a:t> as</a:t>
            </a:r>
            <a:r>
              <a:rPr lang="en-US" sz="1200" kern="1200" dirty="0">
                <a:solidFill>
                  <a:schemeClr val="tx1"/>
                </a:solidFill>
                <a:effectLst/>
                <a:latin typeface="+mn-lt"/>
                <a:ea typeface="MS PGothic" pitchFamily="34" charset="-128"/>
                <a:cs typeface="+mn-cs"/>
              </a:rPr>
              <a:t> switching</a:t>
            </a:r>
            <a:r>
              <a:rPr lang="en-US" sz="1200" kern="1200" baseline="0" dirty="0">
                <a:solidFill>
                  <a:schemeClr val="tx1"/>
                </a:solidFill>
                <a:effectLst/>
                <a:latin typeface="+mn-lt"/>
                <a:ea typeface="MS PGothic" pitchFamily="34" charset="-128"/>
                <a:cs typeface="+mn-cs"/>
              </a:rPr>
              <a:t> </a:t>
            </a:r>
            <a:r>
              <a:rPr lang="en-US" sz="1200" kern="1200" dirty="0">
                <a:solidFill>
                  <a:schemeClr val="tx1"/>
                </a:solidFill>
                <a:effectLst/>
                <a:latin typeface="+mn-lt"/>
                <a:ea typeface="MS PGothic" pitchFamily="34" charset="-128"/>
                <a:cs typeface="+mn-cs"/>
              </a:rPr>
              <a:t>from injecting to smoking.</a:t>
            </a:r>
            <a:r>
              <a:rPr lang="en-US" sz="1200" kern="1200" baseline="0" dirty="0">
                <a:solidFill>
                  <a:schemeClr val="tx1"/>
                </a:solidFill>
                <a:effectLst/>
                <a:latin typeface="+mn-lt"/>
                <a:ea typeface="MS PGothic" pitchFamily="34" charset="-128"/>
                <a:cs typeface="+mn-cs"/>
              </a:rPr>
              <a:t> We can </a:t>
            </a:r>
            <a:r>
              <a:rPr lang="en-US" sz="1200" kern="1200" dirty="0">
                <a:solidFill>
                  <a:schemeClr val="tx1"/>
                </a:solidFill>
                <a:effectLst/>
                <a:latin typeface="+mn-lt"/>
                <a:ea typeface="MS PGothic" pitchFamily="34" charset="-128"/>
                <a:cs typeface="+mn-cs"/>
              </a:rPr>
              <a:t>celebrate</a:t>
            </a:r>
            <a:r>
              <a:rPr lang="en-US" sz="1200" kern="1200" baseline="0" dirty="0">
                <a:solidFill>
                  <a:schemeClr val="tx1"/>
                </a:solidFill>
                <a:effectLst/>
                <a:latin typeface="+mn-lt"/>
                <a:ea typeface="MS PGothic" pitchFamily="34" charset="-128"/>
                <a:cs typeface="+mn-cs"/>
              </a:rPr>
              <a:t> these changes</a:t>
            </a:r>
            <a:r>
              <a:rPr lang="en-US" sz="1200" kern="1200" dirty="0">
                <a:solidFill>
                  <a:schemeClr val="tx1"/>
                </a:solidFill>
                <a:effectLst/>
                <a:latin typeface="+mn-lt"/>
                <a:ea typeface="MS PGothic" pitchFamily="34" charset="-128"/>
                <a:cs typeface="+mn-cs"/>
              </a:rPr>
              <a:t> and encourage</a:t>
            </a:r>
            <a:r>
              <a:rPr lang="en-US" sz="1200" kern="1200" baseline="0" dirty="0">
                <a:solidFill>
                  <a:schemeClr val="tx1"/>
                </a:solidFill>
                <a:effectLst/>
                <a:latin typeface="+mn-lt"/>
                <a:ea typeface="MS PGothic" pitchFamily="34" charset="-128"/>
                <a:cs typeface="+mn-cs"/>
              </a:rPr>
              <a:t> more. These can often serve as a toehold for future changes, and can lead to significant positive health outcomes in and of themselves. </a:t>
            </a:r>
            <a:r>
              <a:rPr lang="en-US" sz="1200" kern="1200" dirty="0">
                <a:solidFill>
                  <a:schemeClr val="tx1"/>
                </a:solidFill>
                <a:effectLst/>
                <a:latin typeface="+mn-lt"/>
                <a:ea typeface="MS PGothic" pitchFamily="34" charset="-128"/>
                <a:cs typeface="+mn-cs"/>
              </a:rPr>
              <a:t>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treat patients as individuals</a:t>
            </a:r>
          </a:p>
          <a:p>
            <a:r>
              <a:rPr lang="en-US" sz="3200" dirty="0">
                <a:latin typeface="Arial" panose="020B0604020202020204" pitchFamily="34" charset="0"/>
                <a:cs typeface="Arial" panose="020B0604020202020204" pitchFamily="34" charset="0"/>
              </a:rPr>
              <a:t>value their unique experiences and needs</a:t>
            </a:r>
          </a:p>
          <a:p>
            <a:r>
              <a:rPr lang="en-US" sz="3200" dirty="0">
                <a:latin typeface="Arial" panose="020B0604020202020204" pitchFamily="34" charset="0"/>
                <a:cs typeface="Arial" panose="020B0604020202020204" pitchFamily="34" charset="0"/>
              </a:rPr>
              <a:t>see patients as more than just their drug us</a:t>
            </a:r>
          </a:p>
          <a:p>
            <a:r>
              <a:rPr lang="en-US" sz="3200" dirty="0">
                <a:latin typeface="Arial" panose="020B0604020202020204" pitchFamily="34" charset="0"/>
                <a:cs typeface="Arial" panose="020B0604020202020204" pitchFamily="34" charset="0"/>
              </a:rPr>
              <a:t>recognize the vulnerability of their being honest,</a:t>
            </a:r>
            <a:r>
              <a:rPr lang="en-US" sz="3200" baseline="0" dirty="0">
                <a:latin typeface="Arial" panose="020B0604020202020204" pitchFamily="34" charset="0"/>
                <a:cs typeface="Arial" panose="020B0604020202020204" pitchFamily="34" charset="0"/>
              </a:rPr>
              <a:t> which we will discuss later</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utilize motivational interviewing/</a:t>
            </a:r>
            <a:r>
              <a:rPr lang="en-US" sz="3200" dirty="0" err="1">
                <a:latin typeface="Arial" panose="020B0604020202020204" pitchFamily="34" charset="0"/>
                <a:cs typeface="Arial" panose="020B0604020202020204" pitchFamily="34" charset="0"/>
              </a:rPr>
              <a:t>TTModel</a:t>
            </a:r>
            <a:r>
              <a:rPr lang="en-US" sz="3200" dirty="0">
                <a:latin typeface="Arial" panose="020B0604020202020204" pitchFamily="34" charset="0"/>
                <a:cs typeface="Arial" panose="020B0604020202020204" pitchFamily="34" charset="0"/>
              </a:rPr>
              <a:t> of change</a:t>
            </a:r>
            <a:endParaRPr lang="en-US" dirty="0"/>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Why</a:t>
            </a:r>
            <a:r>
              <a:rPr lang="en-US" sz="1200" kern="1200" baseline="0" dirty="0">
                <a:solidFill>
                  <a:schemeClr val="tx1"/>
                </a:solidFill>
                <a:effectLst/>
                <a:latin typeface="+mn-lt"/>
                <a:ea typeface="MS PGothic" pitchFamily="34" charset="-128"/>
                <a:cs typeface="+mn-cs"/>
              </a:rPr>
              <a:t> use </a:t>
            </a:r>
            <a:r>
              <a:rPr lang="en-US" sz="1200" kern="1200" baseline="0" dirty="0" err="1">
                <a:solidFill>
                  <a:schemeClr val="tx1"/>
                </a:solidFill>
                <a:effectLst/>
                <a:latin typeface="+mn-lt"/>
                <a:ea typeface="MS PGothic" pitchFamily="34" charset="-128"/>
                <a:cs typeface="+mn-cs"/>
              </a:rPr>
              <a:t>TTModel</a:t>
            </a:r>
            <a:r>
              <a:rPr lang="en-US" sz="1200" kern="1200" baseline="0" dirty="0">
                <a:solidFill>
                  <a:schemeClr val="tx1"/>
                </a:solidFill>
                <a:effectLst/>
                <a:latin typeface="+mn-lt"/>
                <a:ea typeface="MS PGothic" pitchFamily="34" charset="-128"/>
                <a:cs typeface="+mn-cs"/>
              </a:rPr>
              <a:t> of Change?</a:t>
            </a:r>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35 years of scientific research, 80 million dollars and 150,000 research participants have</a:t>
            </a:r>
            <a:r>
              <a:rPr lang="en-US" sz="1200" kern="1200" baseline="0" dirty="0">
                <a:solidFill>
                  <a:schemeClr val="tx1"/>
                </a:solidFill>
                <a:effectLst/>
                <a:latin typeface="+mn-lt"/>
                <a:ea typeface="MS PGothic" pitchFamily="34" charset="-128"/>
                <a:cs typeface="+mn-cs"/>
              </a:rPr>
              <a:t> produced the </a:t>
            </a:r>
            <a:r>
              <a:rPr lang="en-US" sz="1200" kern="1200" dirty="0">
                <a:solidFill>
                  <a:schemeClr val="tx1"/>
                </a:solidFill>
                <a:effectLst/>
                <a:latin typeface="+mn-lt"/>
                <a:ea typeface="MS PGothic" pitchFamily="34" charset="-128"/>
                <a:cs typeface="+mn-cs"/>
              </a:rPr>
              <a:t>dominant theoretical</a:t>
            </a:r>
            <a:r>
              <a:rPr lang="en-US" sz="1200" kern="1200" baseline="0" dirty="0">
                <a:solidFill>
                  <a:schemeClr val="tx1"/>
                </a:solidFill>
                <a:effectLst/>
                <a:latin typeface="+mn-lt"/>
                <a:ea typeface="MS PGothic" pitchFamily="34" charset="-128"/>
                <a:cs typeface="+mn-cs"/>
              </a:rPr>
              <a:t> </a:t>
            </a:r>
            <a:r>
              <a:rPr lang="en-US" sz="1200" kern="1200" dirty="0">
                <a:solidFill>
                  <a:schemeClr val="tx1"/>
                </a:solidFill>
                <a:effectLst/>
                <a:latin typeface="+mn-lt"/>
                <a:ea typeface="MS PGothic" pitchFamily="34" charset="-128"/>
                <a:cs typeface="+mn-cs"/>
              </a:rPr>
              <a:t>model of behavioral change </a:t>
            </a:r>
          </a:p>
          <a:p>
            <a:r>
              <a:rPr lang="en-US" sz="1200" kern="1200" dirty="0">
                <a:solidFill>
                  <a:schemeClr val="tx1"/>
                </a:solidFill>
                <a:effectLst/>
                <a:latin typeface="+mn-lt"/>
                <a:ea typeface="MS PGothic" pitchFamily="34" charset="-128"/>
                <a:cs typeface="+mn-cs"/>
              </a:rPr>
              <a:t>It</a:t>
            </a:r>
            <a:r>
              <a:rPr lang="en-US" sz="1200" kern="1200" baseline="0" dirty="0">
                <a:solidFill>
                  <a:schemeClr val="tx1"/>
                </a:solidFill>
                <a:effectLst/>
                <a:latin typeface="+mn-lt"/>
                <a:ea typeface="MS PGothic" pitchFamily="34" charset="-128"/>
                <a:cs typeface="+mn-cs"/>
              </a:rPr>
              <a:t> </a:t>
            </a:r>
            <a:r>
              <a:rPr lang="en-US" sz="1200" kern="1200" dirty="0">
                <a:solidFill>
                  <a:schemeClr val="tx1"/>
                </a:solidFill>
                <a:effectLst/>
                <a:latin typeface="+mn-lt"/>
                <a:ea typeface="MS PGothic" pitchFamily="34" charset="-128"/>
                <a:cs typeface="+mn-cs"/>
              </a:rPr>
              <a:t>suggests that internal motivation is the key to long term behavioral change. We can, and should, utilize this evidence</a:t>
            </a:r>
            <a:r>
              <a:rPr lang="en-US" sz="1200" kern="1200" baseline="0" dirty="0">
                <a:solidFill>
                  <a:schemeClr val="tx1"/>
                </a:solidFill>
                <a:effectLst/>
                <a:latin typeface="+mn-lt"/>
                <a:ea typeface="MS PGothic" pitchFamily="34" charset="-128"/>
                <a:cs typeface="+mn-cs"/>
              </a:rPr>
              <a:t> based approach</a:t>
            </a:r>
            <a:r>
              <a:rPr lang="en-US" sz="1200" kern="1200" dirty="0">
                <a:solidFill>
                  <a:schemeClr val="tx1"/>
                </a:solidFill>
                <a:effectLst/>
                <a:latin typeface="+mn-lt"/>
                <a:ea typeface="MS PGothic" pitchFamily="34" charset="-128"/>
                <a:cs typeface="+mn-cs"/>
              </a:rPr>
              <a:t> to foster lasting positive</a:t>
            </a:r>
            <a:r>
              <a:rPr lang="en-US" sz="1200" kern="1200" baseline="0" dirty="0">
                <a:solidFill>
                  <a:schemeClr val="tx1"/>
                </a:solidFill>
                <a:effectLst/>
                <a:latin typeface="+mn-lt"/>
                <a:ea typeface="MS PGothic" pitchFamily="34" charset="-128"/>
                <a:cs typeface="+mn-cs"/>
              </a:rPr>
              <a:t> change in our patient’s lives</a:t>
            </a:r>
            <a:endParaRPr lang="en-US" sz="1200" kern="1200" dirty="0">
              <a:solidFill>
                <a:schemeClr val="tx1"/>
              </a:solidFill>
              <a:effectLst/>
              <a:latin typeface="+mn-lt"/>
              <a:ea typeface="MS PGothic" pitchFamily="34" charset="-128"/>
              <a:cs typeface="+mn-cs"/>
            </a:endParaRPr>
          </a:p>
          <a:p>
            <a:r>
              <a:rPr lang="en-US" sz="1200" b="1" kern="1200" dirty="0">
                <a:solidFill>
                  <a:schemeClr val="tx1"/>
                </a:solidFill>
                <a:effectLst/>
                <a:latin typeface="+mn-lt"/>
                <a:ea typeface="MS PGothic" pitchFamily="34" charset="-128"/>
                <a:cs typeface="+mn-cs"/>
              </a:rPr>
              <a:t>https://www.apa.org/education/ce/motivation-autonomy.pdf</a:t>
            </a:r>
          </a:p>
          <a:p>
            <a:endParaRPr lang="en-US" sz="1200" b="1" kern="1200" dirty="0">
              <a:solidFill>
                <a:schemeClr val="tx1"/>
              </a:solidFill>
              <a:effectLst/>
              <a:latin typeface="+mn-lt"/>
              <a:ea typeface="MS PGothic" pitchFamily="34" charset="-128"/>
              <a:cs typeface="+mn-cs"/>
            </a:endParaRPr>
          </a:p>
          <a:p>
            <a:endParaRPr lang="en-US" sz="1200" b="1" kern="1200" dirty="0">
              <a:solidFill>
                <a:schemeClr val="tx1"/>
              </a:solidFill>
              <a:effectLst/>
              <a:latin typeface="+mn-lt"/>
              <a:ea typeface="MS PGothic" pitchFamily="34" charset="-128"/>
              <a:cs typeface="+mn-cs"/>
            </a:endParaRPr>
          </a:p>
          <a:p>
            <a:endParaRPr lang="en-US" sz="1200" kern="1200" dirty="0">
              <a:solidFill>
                <a:schemeClr val="tx1"/>
              </a:solidFill>
              <a:effectLst/>
              <a:latin typeface="+mn-lt"/>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171450" indent="-171450">
              <a:buFont typeface="Arial" panose="020B0604020202020204" pitchFamily="34" charset="0"/>
              <a:buChar char="•"/>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B3171D-E79B-4935-92E4-EDD807FB31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305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u="none" dirty="0">
                <a:hlinkClick r:id="rId3"/>
              </a:rPr>
              <a:t>Some of the organizational</a:t>
            </a:r>
            <a:r>
              <a:rPr lang="en-US" u="none" baseline="0" dirty="0">
                <a:hlinkClick r:id="rId3"/>
              </a:rPr>
              <a:t> changes we can make are to:</a:t>
            </a:r>
            <a:endParaRPr lang="en-US" u="none" dirty="0">
              <a:hlinkClick r:id="rId3"/>
            </a:endParaRPr>
          </a:p>
          <a:p>
            <a:pPr>
              <a:lnSpc>
                <a:spcPct val="150000"/>
              </a:lnSpc>
              <a:spcBef>
                <a:spcPts val="0"/>
              </a:spcBef>
              <a:buSzPct val="100000"/>
              <a:defRPr>
                <a:latin typeface="Arial"/>
                <a:ea typeface="Arial"/>
                <a:cs typeface="Arial"/>
                <a:sym typeface="Arial"/>
              </a:defRPr>
            </a:pPr>
            <a:r>
              <a:rPr lang="en-US" dirty="0"/>
              <a:t>increase staff cultural competency through training and education, harm reduction</a:t>
            </a:r>
          </a:p>
          <a:p>
            <a:pPr>
              <a:lnSpc>
                <a:spcPct val="150000"/>
              </a:lnSpc>
              <a:spcBef>
                <a:spcPts val="0"/>
              </a:spcBef>
              <a:buSzPct val="100000"/>
              <a:defRPr>
                <a:latin typeface="Arial"/>
                <a:ea typeface="Arial"/>
                <a:cs typeface="Arial"/>
                <a:sym typeface="Arial"/>
              </a:defRPr>
            </a:pPr>
            <a:r>
              <a:rPr lang="en-US" dirty="0"/>
              <a:t>extend training to ALL staff --  anyone who interacts with patients should receive training (front desk, custodial, security)</a:t>
            </a:r>
          </a:p>
          <a:p>
            <a:pPr>
              <a:lnSpc>
                <a:spcPct val="150000"/>
              </a:lnSpc>
              <a:spcBef>
                <a:spcPts val="0"/>
              </a:spcBef>
              <a:buSzPct val="100000"/>
              <a:defRPr>
                <a:latin typeface="Arial"/>
                <a:ea typeface="Arial"/>
                <a:cs typeface="Arial"/>
                <a:sym typeface="Arial"/>
              </a:defRPr>
            </a:pPr>
            <a:r>
              <a:rPr lang="en-US" dirty="0"/>
              <a:t>provide opportunities for patient feedback</a:t>
            </a:r>
          </a:p>
          <a:p>
            <a:pPr>
              <a:lnSpc>
                <a:spcPct val="150000"/>
              </a:lnSpc>
              <a:spcBef>
                <a:spcPts val="0"/>
              </a:spcBef>
              <a:buSzPct val="100000"/>
              <a:defRPr>
                <a:latin typeface="Arial"/>
                <a:ea typeface="Arial"/>
                <a:cs typeface="Arial"/>
                <a:sym typeface="Arial"/>
              </a:defRPr>
            </a:pPr>
            <a:r>
              <a:rPr lang="en-US" dirty="0"/>
              <a:t>audit agency materials for language</a:t>
            </a:r>
          </a:p>
          <a:p>
            <a:pPr marL="0" indent="0">
              <a:buFont typeface="Arial" panose="020B0604020202020204" pitchFamily="34" charset="0"/>
              <a:buNone/>
            </a:pPr>
            <a:endParaRPr lang="en-US" dirty="0">
              <a:hlinkClick r:id="rId3"/>
            </a:endParaRPr>
          </a:p>
          <a:p>
            <a:pPr marL="0" indent="0">
              <a:buFont typeface="Arial" panose="020B0604020202020204" pitchFamily="34" charset="0"/>
              <a:buNone/>
            </a:pPr>
            <a:endParaRPr lang="en-US" dirty="0">
              <a:hlinkClick r:id="rId3"/>
            </a:endParaRPr>
          </a:p>
          <a:p>
            <a:pPr marL="0" indent="0">
              <a:buFont typeface="Arial" panose="020B0604020202020204" pitchFamily="34" charset="0"/>
              <a:buNone/>
            </a:pPr>
            <a:r>
              <a:rPr lang="en-US" dirty="0">
                <a:hlinkClick r:id="rId3"/>
              </a:rPr>
              <a:t>https://www.ncbi.nlm.nih.gov/pmc/articles/PMC3272222/</a:t>
            </a: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B3171D-E79B-4935-92E4-EDD807FB31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2226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S PGothic" pitchFamily="34" charset="-128"/>
                <a:cs typeface="+mn-cs"/>
              </a:rPr>
              <a:t>I won’t go through</a:t>
            </a:r>
            <a:r>
              <a:rPr lang="en-US" sz="1200" b="0" i="0" kern="1200" baseline="0" dirty="0">
                <a:solidFill>
                  <a:schemeClr val="tx1"/>
                </a:solidFill>
                <a:effectLst/>
                <a:latin typeface="+mn-lt"/>
                <a:ea typeface="MS PGothic" pitchFamily="34" charset="-128"/>
                <a:cs typeface="+mn-cs"/>
              </a:rPr>
              <a:t> all of these, but it is important we give thought to the words we use. If you want something to </a:t>
            </a:r>
            <a:r>
              <a:rPr lang="en-US" sz="1200" b="0" i="0" kern="1200" baseline="0" dirty="0" err="1">
                <a:solidFill>
                  <a:schemeClr val="tx1"/>
                </a:solidFill>
                <a:effectLst/>
                <a:latin typeface="+mn-lt"/>
                <a:ea typeface="MS PGothic" pitchFamily="34" charset="-128"/>
                <a:cs typeface="+mn-cs"/>
              </a:rPr>
              <a:t>thrivee</a:t>
            </a:r>
            <a:r>
              <a:rPr lang="en-US" sz="1200" b="0" i="0" kern="1200" baseline="0" dirty="0">
                <a:solidFill>
                  <a:schemeClr val="tx1"/>
                </a:solidFill>
                <a:effectLst/>
                <a:latin typeface="+mn-lt"/>
                <a:ea typeface="MS PGothic" pitchFamily="34" charset="-128"/>
                <a:cs typeface="+mn-cs"/>
              </a:rPr>
              <a:t>, call it a flower. If you want it to die, call it a weed. </a:t>
            </a:r>
            <a:endParaRPr lang="en-US" sz="1200" b="0" i="0" kern="1200" dirty="0">
              <a:solidFill>
                <a:schemeClr val="tx1"/>
              </a:solidFill>
              <a:effectLst/>
              <a:latin typeface="+mn-lt"/>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S PGothic" pitchFamily="34" charset="-128"/>
                <a:cs typeface="+mn-cs"/>
              </a:rPr>
              <a:t>Research</a:t>
            </a:r>
            <a:r>
              <a:rPr lang="en-US" sz="1200" b="0" i="0" kern="1200" baseline="0" dirty="0">
                <a:solidFill>
                  <a:schemeClr val="tx1"/>
                </a:solidFill>
                <a:effectLst/>
                <a:latin typeface="+mn-lt"/>
                <a:ea typeface="MS PGothic" pitchFamily="34" charset="-128"/>
                <a:cs typeface="+mn-cs"/>
              </a:rPr>
              <a:t> I mentioned earlier suggested that </a:t>
            </a:r>
            <a:r>
              <a:rPr lang="en-US" sz="1200" b="0" i="0" kern="1200" dirty="0">
                <a:solidFill>
                  <a:schemeClr val="tx1"/>
                </a:solidFill>
                <a:effectLst/>
                <a:latin typeface="+mn-lt"/>
                <a:ea typeface="MS PGothic" pitchFamily="34" charset="-128"/>
                <a:cs typeface="+mn-cs"/>
              </a:rPr>
              <a:t>mental health and addiction clinicians were more likely to favor a jail sentence over treatment when a character in a case vignette was described as a "substance abuser" than when that character was described as having a "substance use disorder.“</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1200" b="0" i="0" kern="1200" dirty="0">
              <a:solidFill>
                <a:schemeClr val="tx1"/>
              </a:solidFill>
              <a:effectLst/>
              <a:latin typeface="+mn-lt"/>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200" b="0" i="0" kern="1200" dirty="0">
                <a:solidFill>
                  <a:schemeClr val="tx1"/>
                </a:solidFill>
                <a:effectLst/>
                <a:latin typeface="+mn-lt"/>
                <a:ea typeface="MS PGothic" pitchFamily="34" charset="-128"/>
                <a:cs typeface="+mn-cs"/>
              </a:rPr>
              <a:t>Clean/dirty</a:t>
            </a:r>
            <a:r>
              <a:rPr lang="en-US" altLang="en-US" sz="1200" b="0" i="0" kern="1200" baseline="0" dirty="0">
                <a:solidFill>
                  <a:schemeClr val="tx1"/>
                </a:solidFill>
                <a:effectLst/>
                <a:latin typeface="+mn-lt"/>
                <a:ea typeface="MS PGothic" pitchFamily="34" charset="-128"/>
                <a:cs typeface="+mn-cs"/>
              </a:rPr>
              <a:t> (implies people who use drugs are dirty)</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200" b="0" i="0" kern="1200" baseline="0" dirty="0">
                <a:solidFill>
                  <a:schemeClr val="tx1"/>
                </a:solidFill>
                <a:effectLst/>
                <a:latin typeface="+mn-lt"/>
                <a:ea typeface="MS PGothic" pitchFamily="34" charset="-128"/>
                <a:cs typeface="+mn-cs"/>
              </a:rPr>
              <a:t>Opioid Replacement vs. Medication Assisted Treatment</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sz="1200" b="0" i="0" kern="1200" baseline="0" dirty="0">
              <a:solidFill>
                <a:schemeClr val="tx1"/>
              </a:solidFill>
              <a:effectLst/>
              <a:latin typeface="+mn-lt"/>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200" b="0" i="0" kern="1200" baseline="0" dirty="0">
                <a:solidFill>
                  <a:schemeClr val="tx1"/>
                </a:solidFill>
                <a:effectLst/>
                <a:latin typeface="+mn-lt"/>
                <a:ea typeface="MS PGothic" pitchFamily="34" charset="-128"/>
                <a:cs typeface="+mn-cs"/>
              </a:rPr>
              <a:t>People who use drugs are also commonly thought of as liars (NEXT SLIDE)</a:t>
            </a:r>
            <a:endParaRPr lang="en-US" altLang="en-US" dirty="0"/>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dirty="0"/>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dirty="0"/>
              <a:t>http://jod.sagepub.com/content/40/4/805.refs.html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dirty="0"/>
              <a:t>https://www.ncbi.nlm.nih.gov/pubmed/20005692</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dirty="0"/>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S PGothic" pitchFamily="34" charset="-128"/>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49028E3-CC18-4106-BB6C-05A812FE873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7443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challenges</a:t>
            </a:r>
            <a:r>
              <a:rPr lang="en-US" baseline="0" dirty="0"/>
              <a:t> I hear from providers is that their SUD patients won’t be honest with them. People who use drugs are commonly referred to dishonest and untrustworthy.</a:t>
            </a:r>
          </a:p>
          <a:p>
            <a:endParaRPr lang="en-US" baseline="0" dirty="0"/>
          </a:p>
          <a:p>
            <a:r>
              <a:rPr lang="en-US" baseline="0" dirty="0"/>
              <a:t>I want to challenge this notion by suggesting that people who use drugs aren’t inherently dishonest, but they ARE constantly put in positions where they feel; they have to lie to protect themselves. Why?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DE756-8C32-7442-9EB9-7C2657CE4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128"/>
              <a:cs typeface="+mn-cs"/>
            </a:endParaRPr>
          </a:p>
        </p:txBody>
      </p:sp>
    </p:spTree>
    <p:extLst>
      <p:ext uri="{BB962C8B-B14F-4D97-AF65-F5344CB8AC3E}">
        <p14:creationId xmlns:p14="http://schemas.microsoft.com/office/powerpoint/2010/main" val="343083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t>Because</a:t>
            </a:r>
            <a:r>
              <a:rPr lang="en-US" altLang="en-US" baseline="0" dirty="0"/>
              <a:t> there is vulnerability in being honest.</a:t>
            </a:r>
          </a:p>
          <a:p>
            <a:pPr eaLnBrk="1" hangingPunct="1">
              <a:spcBef>
                <a:spcPct val="0"/>
              </a:spcBef>
            </a:pPr>
            <a:endParaRPr lang="en-US" altLang="en-US" baseline="0" dirty="0"/>
          </a:p>
          <a:p>
            <a:pPr eaLnBrk="1" hangingPunct="1">
              <a:spcBef>
                <a:spcPct val="0"/>
              </a:spcBef>
            </a:pPr>
            <a:r>
              <a:rPr lang="en-US" altLang="en-US" baseline="0" dirty="0"/>
              <a:t>Consequences of being honest about drug use are</a:t>
            </a: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200" dirty="0" err="1">
                <a:solidFill>
                  <a:prstClr val="white"/>
                </a:solidFill>
                <a:latin typeface="Arial" charset="0"/>
              </a:rPr>
              <a:t>i</a:t>
            </a:r>
            <a:r>
              <a:rPr kumimoji="0" lang="en-US" altLang="en-US" sz="1200" b="0" i="0" u="none" strike="noStrike" kern="1200" cap="none" spc="0" normalizeH="0" baseline="0" noProof="0" dirty="0" err="1">
                <a:ln>
                  <a:noFill/>
                </a:ln>
                <a:solidFill>
                  <a:prstClr val="white"/>
                </a:solidFill>
                <a:effectLst/>
                <a:uLnTx/>
                <a:uFillTx/>
                <a:latin typeface="Arial" charset="0"/>
                <a:ea typeface="MS PGothic" charset="-128"/>
                <a:cs typeface="+mn-cs"/>
              </a:rPr>
              <a:t>ncarceration</a:t>
            </a:r>
            <a:endParaRPr kumimoji="0" lang="en-US" altLang="en-US" sz="800" b="0" i="0" u="none" strike="noStrike" kern="1200" cap="none" spc="0" normalizeH="0" baseline="0" noProof="0" dirty="0">
              <a:ln>
                <a:noFill/>
              </a:ln>
              <a:solidFill>
                <a:prstClr val="white"/>
              </a:solidFill>
              <a:effectLst/>
              <a:uLnTx/>
              <a:uFillTx/>
              <a:latin typeface="Arial" charset="0"/>
              <a:ea typeface="MS PGothic"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200" dirty="0">
                <a:solidFill>
                  <a:prstClr val="white"/>
                </a:solidFill>
                <a:latin typeface="Arial" charset="0"/>
              </a:rPr>
              <a:t>u</a:t>
            </a:r>
            <a:r>
              <a:rPr lang="en-US" altLang="en-US" sz="1200" noProof="0" dirty="0" err="1">
                <a:solidFill>
                  <a:prstClr val="white"/>
                </a:solidFill>
                <a:latin typeface="Arial" charset="0"/>
              </a:rPr>
              <a:t>ne</a:t>
            </a:r>
            <a:r>
              <a:rPr kumimoji="0" lang="en-US" altLang="en-US" sz="1200" b="0" i="0" u="none" strike="noStrike" kern="1200" cap="none" spc="0" normalizeH="0" baseline="0" noProof="0" dirty="0" err="1">
                <a:ln>
                  <a:noFill/>
                </a:ln>
                <a:solidFill>
                  <a:prstClr val="white"/>
                </a:solidFill>
                <a:effectLst/>
                <a:uLnTx/>
                <a:uFillTx/>
                <a:latin typeface="Arial" charset="0"/>
                <a:ea typeface="MS PGothic" charset="-128"/>
                <a:cs typeface="+mn-cs"/>
              </a:rPr>
              <a:t>mployment</a:t>
            </a:r>
            <a:endParaRPr kumimoji="0" lang="en-US" altLang="en-US" sz="1200" b="0" i="0" u="none" strike="noStrike" kern="1200" cap="none" spc="0" normalizeH="0" baseline="0" noProof="0" dirty="0">
              <a:ln>
                <a:noFill/>
              </a:ln>
              <a:solidFill>
                <a:prstClr val="white"/>
              </a:solidFill>
              <a:effectLst/>
              <a:uLnTx/>
              <a:uFillTx/>
              <a:latin typeface="Arial" charset="0"/>
              <a:ea typeface="MS PGothic"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200" dirty="0">
                <a:solidFill>
                  <a:prstClr val="white"/>
                </a:solidFill>
                <a:latin typeface="Arial" charset="0"/>
              </a:rPr>
              <a:t>d</a:t>
            </a:r>
            <a:r>
              <a:rPr lang="en-US" altLang="en-US" sz="1200" noProof="0" dirty="0" err="1">
                <a:solidFill>
                  <a:prstClr val="white"/>
                </a:solidFill>
                <a:latin typeface="Arial" charset="0"/>
              </a:rPr>
              <a:t>epartment</a:t>
            </a:r>
            <a:r>
              <a:rPr lang="en-US" altLang="en-US" sz="1200" noProof="0" dirty="0">
                <a:solidFill>
                  <a:prstClr val="white"/>
                </a:solidFill>
                <a:latin typeface="Arial" charset="0"/>
              </a:rPr>
              <a:t> of child </a:t>
            </a:r>
            <a:r>
              <a:rPr lang="en-US" altLang="en-US" sz="1200" dirty="0">
                <a:solidFill>
                  <a:prstClr val="white"/>
                </a:solidFill>
                <a:latin typeface="Arial" charset="0"/>
              </a:rPr>
              <a:t>s</a:t>
            </a:r>
            <a:r>
              <a:rPr lang="en-US" altLang="en-US" sz="1200" noProof="0" dirty="0" err="1">
                <a:solidFill>
                  <a:prstClr val="white"/>
                </a:solidFill>
                <a:latin typeface="Arial" charset="0"/>
              </a:rPr>
              <a:t>ervices</a:t>
            </a:r>
            <a:endParaRPr lang="en-US" altLang="en-US" sz="1200" noProof="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200" dirty="0">
                <a:solidFill>
                  <a:prstClr val="white"/>
                </a:solidFill>
                <a:latin typeface="Arial" charset="0"/>
              </a:rPr>
              <a:t>loss of benefits</a:t>
            </a: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200" dirty="0">
                <a:solidFill>
                  <a:prstClr val="white"/>
                </a:solidFill>
                <a:latin typeface="Arial" charset="0"/>
              </a:rPr>
              <a:t>loss of housing</a:t>
            </a: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200" dirty="0">
                <a:solidFill>
                  <a:prstClr val="white"/>
                </a:solidFill>
                <a:latin typeface="Arial" charset="0"/>
              </a:rPr>
              <a:t>red flagged on</a:t>
            </a:r>
            <a:r>
              <a:rPr lang="en-US" altLang="en-US" sz="1200" baseline="0" dirty="0">
                <a:solidFill>
                  <a:prstClr val="white"/>
                </a:solidFill>
                <a:latin typeface="Arial" charset="0"/>
              </a:rPr>
              <a:t> medical records</a:t>
            </a:r>
            <a:endParaRPr lang="en-US" altLang="en-US" sz="1200" dirty="0">
              <a:solidFill>
                <a:prstClr val="white"/>
              </a:solidFill>
              <a:latin typeface="Arial" charset="0"/>
            </a:endParaRPr>
          </a:p>
          <a:p>
            <a:pPr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636E9B-9DF8-CF47-A063-BAC8AFD92321}" type="slidenum">
              <a:rPr kumimoji="0" lang="en-US" altLang="en-US" sz="1200" b="0" i="0" u="none" strike="noStrike" kern="1200" cap="none" spc="0" normalizeH="0" baseline="0" noProof="0">
                <a:ln>
                  <a:noFill/>
                </a:ln>
                <a:solidFill>
                  <a:prstClr val="black"/>
                </a:solidFill>
                <a:effectLst/>
                <a:uLnTx/>
                <a:uFillTx/>
                <a:latin typeface="Calibri" charset="0"/>
                <a:ea typeface="MS PGothic"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145618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altLang="en-US" baseline="0" dirty="0"/>
              <a:t>There are so many consequences people who use drugs risk when being honest</a:t>
            </a:r>
          </a:p>
          <a:p>
            <a:pPr marL="0" indent="0" eaLnBrk="1" hangingPunct="1">
              <a:spcBef>
                <a:spcPct val="0"/>
              </a:spcBef>
              <a:buFont typeface="Arial" panose="020B0604020202020204" pitchFamily="34" charset="0"/>
              <a:buNone/>
            </a:pPr>
            <a:endParaRPr lang="en-US" altLang="en-US" baseline="0" dirty="0"/>
          </a:p>
          <a:p>
            <a:pPr marL="0" indent="0" eaLnBrk="1" hangingPunct="1">
              <a:spcBef>
                <a:spcPct val="0"/>
              </a:spcBef>
              <a:buFont typeface="Arial" panose="020B0604020202020204" pitchFamily="34" charset="0"/>
              <a:buNone/>
            </a:pPr>
            <a:r>
              <a:rPr lang="en-US" altLang="en-US" baseline="0"/>
              <a:t>Some professionals won’t </a:t>
            </a:r>
            <a:r>
              <a:rPr lang="en-US" altLang="en-US" baseline="0" dirty="0"/>
              <a:t>be honest because they don’t want to be associated with “addicts”</a:t>
            </a:r>
          </a:p>
          <a:p>
            <a:pPr marL="0" indent="0" eaLnBrk="1" hangingPunct="1">
              <a:spcBef>
                <a:spcPct val="0"/>
              </a:spcBef>
              <a:buFont typeface="Arial" panose="020B0604020202020204" pitchFamily="34" charset="0"/>
              <a:buNone/>
            </a:pPr>
            <a:endParaRPr lang="en-US" altLang="en-US" baseline="0" dirty="0"/>
          </a:p>
          <a:p>
            <a:pPr marL="0" indent="0" eaLnBrk="1" hangingPunct="1">
              <a:spcBef>
                <a:spcPct val="0"/>
              </a:spcBef>
              <a:buFont typeface="Arial" panose="020B0604020202020204" pitchFamily="34" charset="0"/>
              <a:buNone/>
            </a:pPr>
            <a:r>
              <a:rPr lang="en-US" altLang="en-US" baseline="0" dirty="0"/>
              <a:t>The list goes on and on, but can be summed up as:</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132D7CA-D9B3-45C8-A602-D939CAD080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3077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t>The consequences</a:t>
            </a:r>
            <a:r>
              <a:rPr lang="en-US" altLang="en-US" baseline="0" dirty="0"/>
              <a:t> are tangible, and every time a person is honest with us about their drug use, we should recognize what they’re risking, and honor the relationship. We can do that by continuing to offer (NEXT SLIDE)</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a:hlinkClick r:id="rId3"/>
              </a:rPr>
              <a:t>https://www.ncbi.nlm.nih.gov/pmc/articles/PMC3682466/</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49028E3-CC18-4106-BB6C-05A812FE873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28086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223C-FC7B-4594-B288-7619519B02D5}" type="slidenum">
              <a:rPr kumimoji="0" lang="en-US" sz="1200" b="0" i="0" u="none" strike="noStrike" kern="1200" cap="none" spc="0" normalizeH="0" baseline="0" noProof="0" smtClean="0">
                <a:ln>
                  <a:noFill/>
                </a:ln>
                <a:solidFill>
                  <a:prstClr val="black"/>
                </a:solidFill>
                <a:effectLst/>
                <a:uLnTx/>
                <a:uFillTx/>
                <a:latin typeface="Calibri"/>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S PGothic" charset="-128"/>
              <a:cs typeface="+mn-cs"/>
            </a:endParaRPr>
          </a:p>
        </p:txBody>
      </p:sp>
    </p:spTree>
    <p:extLst>
      <p:ext uri="{BB962C8B-B14F-4D97-AF65-F5344CB8AC3E}">
        <p14:creationId xmlns:p14="http://schemas.microsoft.com/office/powerpoint/2010/main" val="285154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Respect</a:t>
            </a:r>
            <a:r>
              <a:rPr lang="en-US" baseline="0" dirty="0"/>
              <a:t> for the patient, particularly the resilience they must have had to make it this far</a:t>
            </a:r>
          </a:p>
          <a:p>
            <a:r>
              <a:rPr lang="en-US" baseline="0" dirty="0"/>
              <a:t>We can extend Sympathy for the underlying causes of chaotic drug use and having to navigate a system designed to fail them</a:t>
            </a:r>
          </a:p>
          <a:p>
            <a:r>
              <a:rPr lang="en-US" baseline="0" dirty="0"/>
              <a:t>We can offer Dignity patients deserve as they struggle towards making positive changes in their lives, no matter how small</a:t>
            </a:r>
          </a:p>
          <a:p>
            <a:r>
              <a:rPr lang="en-US" baseline="0" dirty="0"/>
              <a:t>We can be compassionate for SUD being one of the only conditions that leaves people alone and ashamed. </a:t>
            </a:r>
          </a:p>
          <a:p>
            <a:endParaRPr lang="en-US" baseline="0" dirty="0"/>
          </a:p>
          <a:p>
            <a:r>
              <a:rPr lang="en-US" baseline="0" dirty="0"/>
              <a:t>We can rely on </a:t>
            </a:r>
            <a:r>
              <a:rPr lang="en-US" baseline="0"/>
              <a:t>they fact </a:t>
            </a:r>
            <a:r>
              <a:rPr lang="en-US" baseline="0" dirty="0"/>
              <a:t>that the data is on our side, never forget we have the charts and graphs, and we are on the right side of history. </a:t>
            </a:r>
          </a:p>
          <a:p>
            <a:endParaRPr lang="en-US" baseline="0" dirty="0"/>
          </a:p>
          <a:p>
            <a:r>
              <a:rPr lang="en-US" baseline="0" dirty="0"/>
              <a:t>We can know that the positive changes brought from MAT include avoiding HIV and HCV, maintaining employment, avoiding the </a:t>
            </a:r>
            <a:r>
              <a:rPr lang="en-US" baseline="0" dirty="0" err="1"/>
              <a:t>carceral</a:t>
            </a:r>
            <a:r>
              <a:rPr lang="en-US" baseline="0" dirty="0"/>
              <a:t> system, reduction of illicit use, increased </a:t>
            </a:r>
            <a:r>
              <a:rPr lang="en-US" baseline="0" dirty="0" err="1"/>
              <a:t>tx</a:t>
            </a:r>
            <a:r>
              <a:rPr lang="en-US" baseline="0" dirty="0"/>
              <a:t> adherence, and most importantly reduced fatal overdose. Again, data and history are on our side, and through perseverance this stigmatized condition, like other stigmatized conditions before it, will eventually change. We get to be part of the effort to change it. </a:t>
            </a:r>
          </a:p>
          <a:p>
            <a:endParaRPr lang="en-US" baseline="0" dirty="0"/>
          </a:p>
          <a:p>
            <a:r>
              <a:rPr lang="en-US" dirty="0">
                <a:hlinkClick r:id="rId3"/>
              </a:rPr>
              <a:t>https://www.pewtrusts.org/en/research-and-analysis/fact-sheets/2016/11/medication-assisted-treatment-improves-outcomes-for-patients-with-opioid-use-disorder</a:t>
            </a:r>
            <a:endParaRPr lang="en-US" dirty="0"/>
          </a:p>
          <a:p>
            <a:r>
              <a:rPr lang="en-US" dirty="0">
                <a:hlinkClick r:id="rId3"/>
              </a:rPr>
              <a:t>https://jamanetwork.com/journals/jamanetworkopen/fullarticle/2760032?fbclid=IwAR3A0XjUvmU_4LE3FZxnzwA_w85XDbSmQ8OXnKD0IwaIlPTXLQskbgk-YsY</a:t>
            </a:r>
            <a:endParaRPr lang="en-US" baseline="0" dirty="0"/>
          </a:p>
        </p:txBody>
      </p:sp>
      <p:sp>
        <p:nvSpPr>
          <p:cNvPr id="4" name="Slide Number Placeholder 3"/>
          <p:cNvSpPr>
            <a:spLocks noGrp="1"/>
          </p:cNvSpPr>
          <p:nvPr>
            <p:ph type="sldNum" sz="quarter" idx="10"/>
          </p:nvPr>
        </p:nvSpPr>
        <p:spPr/>
        <p:txBody>
          <a:bodyPr/>
          <a:lstStyle/>
          <a:p>
            <a:fld id="{84D1FD99-340C-3C4D-8769-8C5EF705AF6A}" type="slidenum">
              <a:rPr lang="en-US" altLang="en-US" smtClean="0"/>
              <a:pPr/>
              <a:t>20</a:t>
            </a:fld>
            <a:endParaRPr lang="en-US" altLang="en-US"/>
          </a:p>
        </p:txBody>
      </p:sp>
    </p:spTree>
    <p:extLst>
      <p:ext uri="{BB962C8B-B14F-4D97-AF65-F5344CB8AC3E}">
        <p14:creationId xmlns:p14="http://schemas.microsoft.com/office/powerpoint/2010/main" val="207034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1FED6BB-C5A1-4035-94A7-A15C11FC436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5702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1FED6BB-C5A1-4035-94A7-A15C11FC436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6784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223C-FC7B-4594-B288-7619519B02D5}" type="slidenum">
              <a:rPr kumimoji="0" lang="en-US" sz="1200" b="0" i="0" u="none" strike="noStrike" kern="1200" cap="none" spc="0" normalizeH="0" baseline="0" noProof="0" smtClean="0">
                <a:ln>
                  <a:noFill/>
                </a:ln>
                <a:solidFill>
                  <a:prstClr val="black"/>
                </a:solidFill>
                <a:effectLst/>
                <a:uLnTx/>
                <a:uFillTx/>
                <a:latin typeface="Calibri"/>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S PGothic" charset="-128"/>
              <a:cs typeface="+mn-cs"/>
            </a:endParaRPr>
          </a:p>
        </p:txBody>
      </p:sp>
    </p:spTree>
    <p:extLst>
      <p:ext uri="{BB962C8B-B14F-4D97-AF65-F5344CB8AC3E}">
        <p14:creationId xmlns:p14="http://schemas.microsoft.com/office/powerpoint/2010/main" val="387023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FD99-340C-3C4D-8769-8C5EF705AF6A}" type="slidenum">
              <a:rPr lang="en-US" altLang="en-US" smtClean="0"/>
              <a:pPr/>
              <a:t>3</a:t>
            </a:fld>
            <a:endParaRPr lang="en-US" altLang="en-US"/>
          </a:p>
        </p:txBody>
      </p:sp>
    </p:spTree>
    <p:extLst>
      <p:ext uri="{BB962C8B-B14F-4D97-AF65-F5344CB8AC3E}">
        <p14:creationId xmlns:p14="http://schemas.microsoft.com/office/powerpoint/2010/main" val="141050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1FD99-340C-3C4D-8769-8C5EF705AF6A}" type="slidenum">
              <a:rPr lang="en-US" altLang="en-US" smtClean="0"/>
              <a:pPr/>
              <a:t>4</a:t>
            </a:fld>
            <a:endParaRPr lang="en-US" altLang="en-US"/>
          </a:p>
        </p:txBody>
      </p:sp>
    </p:spTree>
    <p:extLst>
      <p:ext uri="{BB962C8B-B14F-4D97-AF65-F5344CB8AC3E}">
        <p14:creationId xmlns:p14="http://schemas.microsoft.com/office/powerpoint/2010/main" val="272958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DE756-8C32-7442-9EB9-7C2657CE4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128"/>
              <a:cs typeface="+mn-cs"/>
            </a:endParaRPr>
          </a:p>
        </p:txBody>
      </p:sp>
    </p:spTree>
    <p:extLst>
      <p:ext uri="{BB962C8B-B14F-4D97-AF65-F5344CB8AC3E}">
        <p14:creationId xmlns:p14="http://schemas.microsoft.com/office/powerpoint/2010/main" val="328100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cap="none" dirty="0">
                <a:solidFill>
                  <a:schemeClr val="dk1"/>
                </a:solidFill>
                <a:latin typeface="+mn-lt"/>
                <a:ea typeface="Calibri"/>
                <a:cs typeface="Calibri"/>
                <a:sym typeface="Calibri"/>
              </a:rPr>
              <a:t>Lots to get into, but these examples are useful in understanding how stigma, and thereby health risk, was created through a social and legal process in the US.</a:t>
            </a:r>
            <a:r>
              <a:rPr lang="en-US" dirty="0"/>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Historically</a:t>
            </a:r>
            <a:r>
              <a:rPr lang="en-US" baseline="0" dirty="0"/>
              <a:t>, drug policy has been created to cr</a:t>
            </a:r>
            <a:r>
              <a:rPr lang="en-US" dirty="0"/>
              <a:t>iminalized communities of color, and</a:t>
            </a:r>
            <a:r>
              <a:rPr lang="en-US" baseline="0" dirty="0"/>
              <a:t> singled out </a:t>
            </a:r>
            <a:r>
              <a:rPr lang="en-US" dirty="0"/>
              <a:t>certain</a:t>
            </a:r>
            <a:r>
              <a:rPr lang="en-US" baseline="0" dirty="0"/>
              <a:t> types of drugs for punishment. Chinese with opium, Mexican immigrants with marijuana, and most recently it culminated with </a:t>
            </a:r>
            <a:r>
              <a:rPr lang="en-US" baseline="0" dirty="0" err="1"/>
              <a:t>Af</a:t>
            </a:r>
            <a:r>
              <a:rPr lang="en-US" baseline="0" dirty="0"/>
              <a:t> Am and crack epidemic of the 80’s-90’s. It’s important to understand that we have been exposed to over 150 years of negative messaging, specifically about people of color who use drugs, with over a trillion dollars disseminating that message. They are dangerous, they are bad, they deserve whatever consequences come their way, and they need to be kept away from “us.”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aseline="0" dirty="0">
              <a:solidFill>
                <a:srgbClr val="8C1D40"/>
              </a:solidFil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solidFill>
                  <a:srgbClr val="8C1D40"/>
                </a:solidFill>
              </a:rPr>
              <a:t>Dr. Greg Scott,</a:t>
            </a:r>
            <a:r>
              <a:rPr lang="en-US" sz="1200" baseline="0" dirty="0">
                <a:solidFill>
                  <a:srgbClr val="8C1D40"/>
                </a:solidFill>
              </a:rPr>
              <a:t> an expert on SUD and stigma from DePaul University summed it up when he said </a:t>
            </a:r>
            <a:r>
              <a:rPr lang="en-US" sz="1200" dirty="0">
                <a:solidFill>
                  <a:srgbClr val="8C1D40"/>
                </a:solidFill>
              </a:rPr>
              <a:t>“The criminalization of drugs and the crafting of the issue into a moral dilemma</a:t>
            </a:r>
            <a:r>
              <a:rPr lang="en-US" sz="1200" baseline="0" dirty="0">
                <a:solidFill>
                  <a:srgbClr val="8C1D40"/>
                </a:solidFill>
              </a:rPr>
              <a:t> </a:t>
            </a:r>
            <a:r>
              <a:rPr lang="en-US" sz="1200" dirty="0">
                <a:solidFill>
                  <a:srgbClr val="8C1D40"/>
                </a:solidFill>
              </a:rPr>
              <a:t>built a society-wide aversion to drug users. From there, users were isolated and ignored under the guise that they couldn’t, and shouldn’t, be helped.“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solidFill>
                <a:srgbClr val="8C1D40"/>
              </a:solidFil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t>The</a:t>
            </a:r>
            <a:r>
              <a:rPr lang="en-US" altLang="en-US" baseline="0" dirty="0"/>
              <a:t> intentional vilification of people who use drugs is exemplified with this statement from Nixon’s Domestic Advisor, John </a:t>
            </a:r>
            <a:r>
              <a:rPr lang="en-US" altLang="en-US" baseline="0" dirty="0" err="1"/>
              <a:t>Erlichman</a:t>
            </a:r>
            <a:r>
              <a:rPr lang="en-US" altLang="en-US" baseline="0" dirty="0"/>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solidFill>
                <a:srgbClr val="8C1D40"/>
              </a:solidFill>
            </a:endParaRPr>
          </a:p>
          <a:p>
            <a:pPr fontAlgn="auto">
              <a:lnSpc>
                <a:spcPct val="120000"/>
              </a:lnSpc>
              <a:spcAft>
                <a:spcPts val="0"/>
              </a:spcAft>
            </a:pPr>
            <a:r>
              <a:rPr lang="en-US" sz="1200" dirty="0">
                <a:solidFill>
                  <a:srgbClr val="8C1D40"/>
                </a:solidFill>
              </a:rPr>
              <a:t>                                                                                             </a:t>
            </a:r>
            <a:endParaRPr lang="en-US"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err="1"/>
              <a:t>Provine</a:t>
            </a:r>
            <a:r>
              <a:rPr lang="en-US" dirty="0"/>
              <a:t>, D. M. (2007). Unequal under law: Race in the war on drugs. Chicago, IL: Chicago University Press. </a:t>
            </a:r>
          </a:p>
          <a:p>
            <a:pPr marL="0" indent="0">
              <a:buFont typeface="Arial" panose="020B0604020202020204" pitchFamily="34" charset="0"/>
              <a:buNone/>
            </a:pPr>
            <a:r>
              <a:rPr lang="en-US" sz="1200" b="1" kern="1200" dirty="0">
                <a:solidFill>
                  <a:schemeClr val="tx1"/>
                </a:solidFill>
                <a:effectLst/>
                <a:latin typeface="+mn-lt"/>
                <a:ea typeface="MS PGothic" pitchFamily="34" charset="-128"/>
                <a:cs typeface="+mn-cs"/>
              </a:rPr>
              <a:t>http://www.kcba.org/druglaw/pdf/report_hc.pdf</a:t>
            </a:r>
          </a:p>
          <a:p>
            <a:pPr marL="0" indent="0">
              <a:buFont typeface="Arial" panose="020B0604020202020204" pitchFamily="34" charset="0"/>
              <a:buNone/>
            </a:pPr>
            <a:r>
              <a:rPr lang="en-US" dirty="0"/>
              <a:t>Hickman, 2000</a:t>
            </a:r>
          </a:p>
          <a:p>
            <a:pPr marL="0" indent="0">
              <a:buFont typeface="Arial" panose="020B0604020202020204" pitchFamily="34" charset="0"/>
              <a:buNone/>
            </a:pPr>
            <a:r>
              <a:rPr lang="en-US" dirty="0" err="1"/>
              <a:t>Musto</a:t>
            </a:r>
            <a:r>
              <a:rPr lang="en-US" dirty="0"/>
              <a:t>, 1999</a:t>
            </a:r>
          </a:p>
          <a:p>
            <a:pPr marL="0" indent="0">
              <a:buFont typeface="Arial" panose="020B0604020202020204" pitchFamily="34" charset="0"/>
              <a:buNone/>
            </a:pPr>
            <a:r>
              <a:rPr lang="en-US" dirty="0"/>
              <a:t>Lassiter, 2015</a:t>
            </a: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B3171D-E79B-4935-92E4-EDD807FB31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2079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a:hlinkClick r:id="rId3"/>
              </a:rPr>
              <a:t>https://harpers.org/archive/2016/04/legalize-it-all/</a:t>
            </a: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0235407-67B5-4AC5-A7D2-7C0B0C584A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1574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Now for some thoughts on stigma</a:t>
            </a:r>
          </a:p>
          <a:p>
            <a:r>
              <a:rPr lang="en-US" dirty="0"/>
              <a:t>Gerard Falk distinguished</a:t>
            </a:r>
            <a:r>
              <a:rPr lang="en-US" baseline="0" dirty="0"/>
              <a:t> between e</a:t>
            </a:r>
            <a:r>
              <a:rPr lang="en-US" dirty="0"/>
              <a:t>xistential stigma and</a:t>
            </a:r>
            <a:r>
              <a:rPr lang="en-US" baseline="0" dirty="0"/>
              <a:t> achieved stigma. </a:t>
            </a:r>
          </a:p>
          <a:p>
            <a:r>
              <a:rPr lang="en-US" baseline="0" dirty="0"/>
              <a:t>Existential stigma</a:t>
            </a:r>
            <a:r>
              <a:rPr lang="en-US" dirty="0"/>
              <a:t> is </a:t>
            </a:r>
            <a:r>
              <a:rPr lang="en-US" sz="1200" kern="1200" dirty="0">
                <a:solidFill>
                  <a:schemeClr val="tx1"/>
                </a:solidFill>
                <a:effectLst/>
                <a:latin typeface="+mn-lt"/>
                <a:ea typeface="MS PGothic" pitchFamily="34" charset="-128"/>
                <a:cs typeface="+mn-cs"/>
              </a:rPr>
              <a:t>spurred by conditions such</a:t>
            </a:r>
            <a:r>
              <a:rPr lang="en-US" sz="1200" kern="1200" baseline="0" dirty="0">
                <a:solidFill>
                  <a:schemeClr val="tx1"/>
                </a:solidFill>
                <a:effectLst/>
                <a:latin typeface="+mn-lt"/>
                <a:ea typeface="MS PGothic" pitchFamily="34" charset="-128"/>
                <a:cs typeface="+mn-cs"/>
              </a:rPr>
              <a:t> as</a:t>
            </a:r>
            <a:r>
              <a:rPr lang="en-US" sz="1200" kern="1200" dirty="0">
                <a:solidFill>
                  <a:schemeClr val="tx1"/>
                </a:solidFill>
                <a:effectLst/>
                <a:latin typeface="+mn-lt"/>
                <a:ea typeface="MS PGothic" pitchFamily="34" charset="-128"/>
                <a:cs typeface="+mn-cs"/>
              </a:rPr>
              <a:t> mental illness, over which the target has little or no control</a:t>
            </a:r>
            <a:endParaRPr lang="en-US" dirty="0"/>
          </a:p>
          <a:p>
            <a:r>
              <a:rPr lang="en-US" dirty="0"/>
              <a:t>Achieved stigma is </a:t>
            </a:r>
            <a:r>
              <a:rPr lang="en-US" sz="1200" kern="1200" dirty="0">
                <a:solidFill>
                  <a:schemeClr val="tx1"/>
                </a:solidFill>
                <a:effectLst/>
                <a:latin typeface="+mn-lt"/>
                <a:ea typeface="MS PGothic" pitchFamily="34" charset="-128"/>
                <a:cs typeface="+mn-cs"/>
              </a:rPr>
              <a:t>perceived as earned by the subject's own actions, such</a:t>
            </a:r>
            <a:r>
              <a:rPr lang="en-US" sz="1200" kern="1200" baseline="0" dirty="0">
                <a:solidFill>
                  <a:schemeClr val="tx1"/>
                </a:solidFill>
                <a:effectLst/>
                <a:latin typeface="+mn-lt"/>
                <a:ea typeface="MS PGothic" pitchFamily="34" charset="-128"/>
                <a:cs typeface="+mn-cs"/>
              </a:rPr>
              <a:t> as</a:t>
            </a:r>
            <a:r>
              <a:rPr lang="en-US" sz="1200" kern="1200" dirty="0">
                <a:solidFill>
                  <a:schemeClr val="tx1"/>
                </a:solidFill>
                <a:effectLst/>
                <a:latin typeface="+mn-lt"/>
                <a:ea typeface="MS PGothic" pitchFamily="34" charset="-128"/>
                <a:cs typeface="+mn-cs"/>
              </a:rPr>
              <a:t> criminal behaviors</a:t>
            </a:r>
          </a:p>
          <a:p>
            <a:endParaRPr lang="en-US" sz="1200" kern="120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SUD is a very complicated mix of both.</a:t>
            </a:r>
            <a:endParaRPr lang="en-US" sz="1200" kern="1200" baseline="0" dirty="0">
              <a:solidFill>
                <a:schemeClr val="tx1"/>
              </a:solidFill>
              <a:effectLst/>
              <a:latin typeface="+mn-lt"/>
              <a:ea typeface="MS PGothic" pitchFamily="34" charset="-128"/>
              <a:cs typeface="+mn-cs"/>
            </a:endParaRPr>
          </a:p>
          <a:p>
            <a:endParaRPr lang="en-US" sz="1200" kern="1200" baseline="0" dirty="0">
              <a:solidFill>
                <a:schemeClr val="tx1"/>
              </a:solidFill>
              <a:effectLst/>
              <a:latin typeface="+mn-lt"/>
              <a:ea typeface="MS PGothic" pitchFamily="34" charset="-128"/>
              <a:cs typeface="+mn-cs"/>
            </a:endParaRPr>
          </a:p>
          <a:p>
            <a:r>
              <a:rPr lang="en-US" sz="1200" kern="1200" dirty="0">
                <a:solidFill>
                  <a:schemeClr val="tx1"/>
                </a:solidFill>
                <a:effectLst/>
                <a:latin typeface="+mn-lt"/>
                <a:ea typeface="MS PGothic" pitchFamily="34" charset="-128"/>
                <a:cs typeface="+mn-cs"/>
              </a:rPr>
              <a:t>Nora </a:t>
            </a:r>
            <a:r>
              <a:rPr lang="en-US" sz="1200" kern="1200" dirty="0" err="1">
                <a:solidFill>
                  <a:schemeClr val="tx1"/>
                </a:solidFill>
                <a:effectLst/>
                <a:latin typeface="+mn-lt"/>
                <a:ea typeface="MS PGothic" pitchFamily="34" charset="-128"/>
                <a:cs typeface="+mn-cs"/>
              </a:rPr>
              <a:t>Volkow</a:t>
            </a:r>
            <a:r>
              <a:rPr lang="en-US" sz="1200" kern="1200" dirty="0">
                <a:solidFill>
                  <a:schemeClr val="tx1"/>
                </a:solidFill>
                <a:effectLst/>
                <a:latin typeface="+mn-lt"/>
                <a:ea typeface="MS PGothic" pitchFamily="34" charset="-128"/>
                <a:cs typeface="+mn-cs"/>
              </a:rPr>
              <a:t>, the director of the National Institute on Drug Abuse, recently</a:t>
            </a:r>
            <a:r>
              <a:rPr lang="en-US" sz="1200" kern="1200" baseline="0" dirty="0">
                <a:solidFill>
                  <a:schemeClr val="tx1"/>
                </a:solidFill>
                <a:effectLst/>
                <a:latin typeface="+mn-lt"/>
                <a:ea typeface="MS PGothic" pitchFamily="34" charset="-128"/>
                <a:cs typeface="+mn-cs"/>
              </a:rPr>
              <a:t> authored a paper about this complicated mix of stigma. Interestingly, her agency uses the stigmatizing word “Abuse” in its title, implying that people who use drugs are “abusers,” Research has suggested that using the word “abuse” leads to negative outcomes for people who use drugs. We know that stigma changes over time, and often times our language doesn’t change fast enough to keep up. </a:t>
            </a:r>
          </a:p>
          <a:p>
            <a:endParaRPr lang="en-US" sz="1200" kern="1200" baseline="0" dirty="0">
              <a:solidFill>
                <a:schemeClr val="tx1"/>
              </a:solidFill>
              <a:effectLst/>
              <a:latin typeface="+mn-lt"/>
              <a:ea typeface="MS PGothic" pitchFamily="34" charset="-128"/>
              <a:cs typeface="+mn-cs"/>
            </a:endParaRPr>
          </a:p>
          <a:p>
            <a:endParaRPr lang="en-US" sz="1200" kern="1200" baseline="0" dirty="0">
              <a:solidFill>
                <a:schemeClr val="tx1"/>
              </a:solidFill>
              <a:effectLst/>
              <a:latin typeface="+mn-lt"/>
              <a:ea typeface="MS PGothic" pitchFamily="34" charset="-128"/>
              <a:cs typeface="+mn-cs"/>
            </a:endParaRPr>
          </a:p>
          <a:p>
            <a:endParaRPr lang="en-US" sz="1200" kern="1200" baseline="0" dirty="0">
              <a:solidFill>
                <a:schemeClr val="tx1"/>
              </a:solidFill>
              <a:effectLst/>
              <a:latin typeface="+mn-lt"/>
              <a:ea typeface="MS PGothic" pitchFamily="34" charset="-128"/>
              <a:cs typeface="+mn-cs"/>
            </a:endParaRPr>
          </a:p>
          <a:p>
            <a:endParaRPr lang="en-US" sz="1200" kern="1200" baseline="0" dirty="0">
              <a:solidFill>
                <a:schemeClr val="tx1"/>
              </a:solidFill>
              <a:effectLst/>
              <a:latin typeface="+mn-lt"/>
              <a:ea typeface="MS PGothic" pitchFamily="34" charset="-128"/>
              <a:cs typeface="+mn-cs"/>
            </a:endParaRPr>
          </a:p>
          <a:p>
            <a:endParaRPr lang="en-US" sz="1200" kern="1200" baseline="0" dirty="0">
              <a:solidFill>
                <a:schemeClr val="tx1"/>
              </a:solidFill>
              <a:effectLst/>
              <a:latin typeface="+mn-lt"/>
              <a:ea typeface="MS PGothic" pitchFamily="34" charset="-128"/>
              <a:cs typeface="+mn-cs"/>
            </a:endParaRPr>
          </a:p>
          <a:p>
            <a:r>
              <a:rPr lang="en-US" sz="1200" kern="1200" baseline="0" dirty="0">
                <a:solidFill>
                  <a:schemeClr val="tx1"/>
                </a:solidFill>
                <a:effectLst/>
                <a:latin typeface="+mn-lt"/>
                <a:ea typeface="MS PGothic" pitchFamily="34" charset="-128"/>
                <a:cs typeface="+mn-cs"/>
              </a:rPr>
              <a:t>Falk, Gerhard  How We Treat Outsiders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https://www.ncbi.nlm.nih.gov/pubmed/20005692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DE756-8C32-7442-9EB9-7C2657CE4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128"/>
              <a:cs typeface="+mn-cs"/>
            </a:endParaRPr>
          </a:p>
        </p:txBody>
      </p:sp>
    </p:spTree>
    <p:extLst>
      <p:ext uri="{BB962C8B-B14F-4D97-AF65-F5344CB8AC3E}">
        <p14:creationId xmlns:p14="http://schemas.microsoft.com/office/powerpoint/2010/main" val="84518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US" altLang="en-US" dirty="0"/>
              <a:t>A</a:t>
            </a:r>
            <a:r>
              <a:rPr lang="en-US" altLang="en-US" baseline="0" dirty="0"/>
              <a:t>nother type stigma we are exposed to is what is </a:t>
            </a:r>
            <a:r>
              <a:rPr lang="en-US" altLang="en-US" baseline="0" dirty="0" err="1"/>
              <a:t>refered</a:t>
            </a:r>
            <a:r>
              <a:rPr lang="en-US" altLang="en-US" baseline="0" dirty="0"/>
              <a:t> to as “C</a:t>
            </a:r>
            <a:r>
              <a:rPr lang="en-US" altLang="en-US" dirty="0"/>
              <a:t>ourtesy Stigma”:</a:t>
            </a:r>
            <a:r>
              <a:rPr lang="en-US" altLang="en-US" baseline="0" dirty="0"/>
              <a:t> </a:t>
            </a:r>
          </a:p>
          <a:p>
            <a:pPr eaLnBrk="1" hangingPunct="1">
              <a:spcBef>
                <a:spcPct val="0"/>
              </a:spcBef>
            </a:pPr>
            <a:r>
              <a:rPr lang="en-US" altLang="en-US" baseline="0" dirty="0"/>
              <a:t>An example of this is when we refer to baby being born “addicted”, or</a:t>
            </a:r>
          </a:p>
          <a:p>
            <a:pPr eaLnBrk="1" hangingPunct="1">
              <a:spcBef>
                <a:spcPct val="0"/>
              </a:spcBef>
            </a:pPr>
            <a:r>
              <a:rPr lang="en-US" altLang="en-US" dirty="0"/>
              <a:t>That</a:t>
            </a:r>
            <a:r>
              <a:rPr lang="en-US" altLang="en-US" baseline="0" dirty="0"/>
              <a:t> p</a:t>
            </a:r>
            <a:r>
              <a:rPr lang="en-US" altLang="en-US" dirty="0"/>
              <a:t>arents must have done something wrong if child overdoses,</a:t>
            </a:r>
            <a:r>
              <a:rPr lang="en-US" altLang="en-US" baseline="0" dirty="0"/>
              <a:t> or that</a:t>
            </a:r>
            <a:endParaRPr lang="en-US" altLang="en-US" dirty="0"/>
          </a:p>
          <a:p>
            <a:pPr eaLnBrk="1" hangingPunct="1">
              <a:spcBef>
                <a:spcPct val="0"/>
              </a:spcBef>
            </a:pPr>
            <a:r>
              <a:rPr lang="en-US" altLang="en-US" dirty="0"/>
              <a:t>providers</a:t>
            </a:r>
            <a:r>
              <a:rPr lang="en-US" altLang="en-US" baseline="0" dirty="0"/>
              <a:t> associated with people who use drugs are no better than street level drug dealers. This is something you will have to face.</a:t>
            </a:r>
            <a:endParaRPr lang="en-US" altLang="en-US" dirty="0"/>
          </a:p>
          <a:p>
            <a:pPr eaLnBrk="1" hangingPunct="1">
              <a:spcBef>
                <a:spcPct val="0"/>
              </a:spcBef>
            </a:pPr>
            <a:endParaRPr lang="en-US" altLang="en-US" dirty="0"/>
          </a:p>
          <a:p>
            <a:pPr eaLnBrk="1" hangingPunct="1">
              <a:spcBef>
                <a:spcPct val="0"/>
              </a:spcBef>
            </a:pPr>
            <a:r>
              <a:rPr lang="en-US" altLang="en-US" dirty="0"/>
              <a:t>It’s also important</a:t>
            </a:r>
            <a:r>
              <a:rPr lang="en-US" altLang="en-US" baseline="0" dirty="0"/>
              <a:t> to understand the research around I</a:t>
            </a:r>
            <a:r>
              <a:rPr lang="en-US" altLang="en-US" dirty="0"/>
              <a:t>ntervention Stigma,</a:t>
            </a:r>
            <a:r>
              <a:rPr lang="en-US" altLang="en-US" baseline="0" dirty="0"/>
              <a:t> which can be wholly separate from stigma specifically aimed at people with OUD. One example is when people in 12 step recovery, who harbor little stigma towards people with OUD, nonetheless have stigmatizing views toward MAT. Or pharmacists who refuse to fill prescriptions. </a:t>
            </a:r>
          </a:p>
          <a:p>
            <a:pPr eaLnBrk="1" hangingPunct="1">
              <a:spcBef>
                <a:spcPct val="0"/>
              </a:spcBef>
            </a:pPr>
            <a:endParaRPr lang="en-US" sz="1200" b="0" i="0" u="none" strike="noStrike" kern="1200" baseline="0" dirty="0">
              <a:solidFill>
                <a:schemeClr val="tx1"/>
              </a:solidFill>
              <a:latin typeface="+mn-lt"/>
              <a:ea typeface="MS PGothic" pitchFamily="34" charset="-128"/>
              <a:cs typeface="+mn-cs"/>
            </a:endParaRPr>
          </a:p>
          <a:p>
            <a:pPr eaLnBrk="1" hangingPunct="1">
              <a:spcBef>
                <a:spcPct val="0"/>
              </a:spcBef>
            </a:pPr>
            <a:r>
              <a:rPr lang="en-US" sz="1200" b="0" i="0" u="none" strike="noStrike" kern="1200" baseline="0" dirty="0">
                <a:solidFill>
                  <a:schemeClr val="tx1"/>
                </a:solidFill>
                <a:latin typeface="+mn-lt"/>
                <a:ea typeface="MS PGothic" pitchFamily="34" charset="-128"/>
                <a:cs typeface="+mn-cs"/>
              </a:rPr>
              <a:t>Some of the drivers of intervention stigma associated with MAT are </a:t>
            </a:r>
          </a:p>
          <a:p>
            <a:pPr eaLnBrk="1" hangingPunct="1">
              <a:spcBef>
                <a:spcPct val="0"/>
              </a:spcBef>
            </a:pPr>
            <a:r>
              <a:rPr lang="en-US" sz="1200" b="0" i="0" u="none" strike="noStrike" kern="1200" baseline="0" dirty="0">
                <a:solidFill>
                  <a:schemeClr val="tx1"/>
                </a:solidFill>
                <a:latin typeface="+mn-lt"/>
                <a:ea typeface="MS PGothic" pitchFamily="34" charset="-128"/>
                <a:cs typeface="+mn-cs"/>
              </a:rPr>
              <a:t>stringent federal regulations (methadone)</a:t>
            </a:r>
          </a:p>
          <a:p>
            <a:pPr eaLnBrk="1" hangingPunct="1">
              <a:spcBef>
                <a:spcPct val="0"/>
              </a:spcBef>
            </a:pPr>
            <a:r>
              <a:rPr lang="en-US" sz="1200" b="0" i="0" u="none" strike="noStrike" kern="1200" baseline="0" dirty="0">
                <a:solidFill>
                  <a:schemeClr val="tx1"/>
                </a:solidFill>
                <a:latin typeface="+mn-lt"/>
                <a:ea typeface="MS PGothic" pitchFamily="34" charset="-128"/>
                <a:cs typeface="+mn-cs"/>
              </a:rPr>
              <a:t>using personal addiction treatment experiences to guide professional practice (12 step counselors)</a:t>
            </a:r>
          </a:p>
          <a:p>
            <a:r>
              <a:rPr lang="en-US" sz="1200" b="0" i="0" u="none" strike="noStrike" kern="1200" baseline="0" dirty="0">
                <a:solidFill>
                  <a:schemeClr val="tx1"/>
                </a:solidFill>
                <a:latin typeface="+mn-lt"/>
                <a:ea typeface="MS PGothic" pitchFamily="34" charset="-128"/>
                <a:cs typeface="+mn-cs"/>
              </a:rPr>
              <a:t>limited knowledge of MAT science, almost no education on harm reduction </a:t>
            </a:r>
          </a:p>
          <a:p>
            <a:endParaRPr lang="en-US" sz="1200" b="0" i="0" u="none" strike="noStrike" kern="1200" baseline="0" dirty="0">
              <a:solidFill>
                <a:schemeClr val="tx1"/>
              </a:solidFill>
              <a:latin typeface="+mn-lt"/>
              <a:ea typeface="MS PGothic" pitchFamily="34" charset="-128"/>
              <a:cs typeface="+mn-cs"/>
            </a:endParaRPr>
          </a:p>
          <a:p>
            <a:r>
              <a:rPr lang="en-US" sz="1200" b="0" i="0" u="none" strike="noStrike" kern="1200" baseline="0" dirty="0">
                <a:solidFill>
                  <a:schemeClr val="tx1"/>
                </a:solidFill>
                <a:latin typeface="+mn-lt"/>
                <a:ea typeface="MS PGothic" pitchFamily="34" charset="-128"/>
                <a:cs typeface="+mn-cs"/>
              </a:rPr>
              <a:t>Triple threat of mental disorder, SUD and criminal record</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dirty="0">
                <a:hlinkClick r:id="rId3"/>
              </a:rPr>
              <a:t>https://www.ncbi.nlm.nih.gov/pubmed/31125801</a:t>
            </a:r>
            <a:r>
              <a:rPr lang="en-US" dirty="0"/>
              <a:t> </a:t>
            </a:r>
            <a:r>
              <a:rPr lang="en-US" sz="1200" b="0" i="0" kern="1200" dirty="0">
                <a:solidFill>
                  <a:schemeClr val="tx1"/>
                </a:solidFill>
                <a:effectLst/>
                <a:latin typeface="+mn-lt"/>
                <a:ea typeface="MS PGothic" pitchFamily="34" charset="-128"/>
                <a:cs typeface="+mn-cs"/>
              </a:rPr>
              <a:t>Heatherton, </a:t>
            </a:r>
            <a:r>
              <a:rPr lang="en-US" sz="1200" b="0" i="0" kern="1200" dirty="0" err="1">
                <a:solidFill>
                  <a:schemeClr val="tx1"/>
                </a:solidFill>
                <a:effectLst/>
                <a:latin typeface="+mn-lt"/>
                <a:ea typeface="MS PGothic" pitchFamily="34" charset="-128"/>
                <a:cs typeface="+mn-cs"/>
              </a:rPr>
              <a:t>Kleck</a:t>
            </a:r>
            <a:r>
              <a:rPr lang="en-US" sz="1200" b="0" i="0" kern="1200" dirty="0">
                <a:solidFill>
                  <a:schemeClr val="tx1"/>
                </a:solidFill>
                <a:effectLst/>
                <a:latin typeface="+mn-lt"/>
                <a:ea typeface="MS PGothic" pitchFamily="34" charset="-128"/>
                <a:cs typeface="+mn-cs"/>
              </a:rPr>
              <a:t>, </a:t>
            </a:r>
            <a:r>
              <a:rPr lang="en-US" sz="1200" b="0" i="0" kern="1200" dirty="0" err="1">
                <a:solidFill>
                  <a:schemeClr val="tx1"/>
                </a:solidFill>
                <a:effectLst/>
                <a:latin typeface="+mn-lt"/>
                <a:ea typeface="MS PGothic" pitchFamily="34" charset="-128"/>
                <a:cs typeface="+mn-cs"/>
              </a:rPr>
              <a:t>Hebl</a:t>
            </a:r>
            <a:r>
              <a:rPr lang="en-US" sz="1200" b="0" i="0" kern="1200" dirty="0">
                <a:solidFill>
                  <a:schemeClr val="tx1"/>
                </a:solidFill>
                <a:effectLst/>
                <a:latin typeface="+mn-lt"/>
                <a:ea typeface="MS PGothic" pitchFamily="34" charset="-128"/>
                <a:cs typeface="+mn-cs"/>
              </a:rPr>
              <a:t> &amp; Hull, </a:t>
            </a:r>
            <a:r>
              <a:rPr lang="en-US" sz="1200" b="0" i="1" kern="1200" dirty="0">
                <a:solidFill>
                  <a:schemeClr val="tx1"/>
                </a:solidFill>
                <a:effectLst/>
                <a:latin typeface="+mn-lt"/>
                <a:ea typeface="MS PGothic" pitchFamily="34" charset="-128"/>
                <a:cs typeface="+mn-cs"/>
              </a:rPr>
              <a:t>The Social Psychology of Stigma,</a:t>
            </a:r>
            <a:r>
              <a:rPr lang="en-US" sz="1200" b="0" i="0" kern="1200" dirty="0">
                <a:solidFill>
                  <a:schemeClr val="tx1"/>
                </a:solidFill>
                <a:effectLst/>
                <a:latin typeface="+mn-lt"/>
                <a:ea typeface="MS PGothic" pitchFamily="34" charset="-128"/>
                <a:cs typeface="+mn-cs"/>
              </a:rPr>
              <a:t> The Guilford Press, 2000.</a:t>
            </a:r>
          </a:p>
          <a:p>
            <a:pPr eaLnBrk="1" hangingPunct="1">
              <a:spcBef>
                <a:spcPct val="0"/>
              </a:spcBef>
            </a:pPr>
            <a:r>
              <a:rPr lang="en-US" sz="1200" b="0" i="0" kern="1200" dirty="0">
                <a:solidFill>
                  <a:schemeClr val="tx1"/>
                </a:solidFill>
                <a:effectLst/>
                <a:latin typeface="+mn-lt"/>
                <a:ea typeface="MS PGothic" pitchFamily="34" charset="-128"/>
                <a:cs typeface="+mn-cs"/>
              </a:rPr>
              <a:t>Erving Goffman</a:t>
            </a:r>
            <a:r>
              <a:rPr lang="en-US" sz="1200" b="0" i="0" kern="1200" baseline="0" dirty="0">
                <a:solidFill>
                  <a:schemeClr val="tx1"/>
                </a:solidFill>
                <a:effectLst/>
                <a:latin typeface="+mn-lt"/>
                <a:ea typeface="MS PGothic" pitchFamily="34" charset="-128"/>
                <a:cs typeface="+mn-cs"/>
              </a:rPr>
              <a:t> </a:t>
            </a:r>
            <a:r>
              <a:rPr lang="en-US" sz="1200" b="0" i="1" kern="1200" dirty="0">
                <a:solidFill>
                  <a:schemeClr val="tx1"/>
                </a:solidFill>
                <a:effectLst/>
                <a:latin typeface="+mn-lt"/>
                <a:ea typeface="MS PGothic" pitchFamily="34" charset="-128"/>
                <a:cs typeface="+mn-cs"/>
              </a:rPr>
              <a:t>Stigma: Notes on the Management of Spoiled Identity,</a:t>
            </a: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6C742AB-D25A-4624-A5D2-0C28352CAA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1424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FD5FBC7-434A-4804-A839-3714E5D18C9C}"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B8F9BD-08FD-4114-88E7-762311C816E1}" type="slidenum">
              <a:rPr lang="en-US" altLang="en-US"/>
              <a:pPr>
                <a:defRPr/>
              </a:pPr>
              <a:t>‹#›</a:t>
            </a:fld>
            <a:endParaRPr lang="en-US" altLang="en-US"/>
          </a:p>
        </p:txBody>
      </p:sp>
    </p:spTree>
    <p:extLst>
      <p:ext uri="{BB962C8B-B14F-4D97-AF65-F5344CB8AC3E}">
        <p14:creationId xmlns:p14="http://schemas.microsoft.com/office/powerpoint/2010/main" val="137852339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F692D9-74B5-4536-8338-8C714EF6302C}"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D176C6-602F-47C3-92D7-7D494776AD02}" type="slidenum">
              <a:rPr lang="en-US" altLang="en-US"/>
              <a:pPr>
                <a:defRPr/>
              </a:pPr>
              <a:t>‹#›</a:t>
            </a:fld>
            <a:endParaRPr lang="en-US" altLang="en-US"/>
          </a:p>
        </p:txBody>
      </p:sp>
    </p:spTree>
    <p:extLst>
      <p:ext uri="{BB962C8B-B14F-4D97-AF65-F5344CB8AC3E}">
        <p14:creationId xmlns:p14="http://schemas.microsoft.com/office/powerpoint/2010/main" val="258556104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2BF4ED-5D4F-4988-8C14-F433A702AEFC}"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F36BA9-CBCF-4AC0-B271-742D046F8BBD}" type="slidenum">
              <a:rPr lang="en-US" altLang="en-US"/>
              <a:pPr>
                <a:defRPr/>
              </a:pPr>
              <a:t>‹#›</a:t>
            </a:fld>
            <a:endParaRPr lang="en-US" altLang="en-US"/>
          </a:p>
        </p:txBody>
      </p:sp>
    </p:spTree>
    <p:extLst>
      <p:ext uri="{BB962C8B-B14F-4D97-AF65-F5344CB8AC3E}">
        <p14:creationId xmlns:p14="http://schemas.microsoft.com/office/powerpoint/2010/main" val="161057953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4 - Black Background w/ Gold Subtitle">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1949817"/>
            <a:ext cx="8001000" cy="815608"/>
          </a:xfrm>
          <a:prstGeom prst="rect">
            <a:avLst/>
          </a:prstGeom>
        </p:spPr>
        <p:txBody>
          <a:bodyPr lIns="0" bIns="91440" anchor="b">
            <a:spAutoFit/>
          </a:bodyPr>
          <a:lstStyle>
            <a:lvl1pPr algn="l">
              <a:defRPr>
                <a:solidFill>
                  <a:schemeClr val="bg1"/>
                </a:solidFill>
                <a:effectLst>
                  <a:outerShdw blurRad="50800" dist="38100" dir="2700000" algn="tl" rotWithShape="0">
                    <a:prstClr val="black"/>
                  </a:outerShdw>
                </a:effectLst>
              </a:defRPr>
            </a:lvl1pPr>
          </a:lstStyle>
          <a:p>
            <a:r>
              <a:rPr lang="en-US"/>
              <a:t>Click to edit Master title style</a:t>
            </a:r>
            <a:endParaRPr lang="en-US" dirty="0"/>
          </a:p>
        </p:txBody>
      </p:sp>
      <p:sp>
        <p:nvSpPr>
          <p:cNvPr id="11" name="Subtitle 2"/>
          <p:cNvSpPr>
            <a:spLocks noGrp="1"/>
          </p:cNvSpPr>
          <p:nvPr>
            <p:ph type="subTitle" idx="1"/>
          </p:nvPr>
        </p:nvSpPr>
        <p:spPr>
          <a:xfrm>
            <a:off x="457200" y="2790372"/>
            <a:ext cx="8001000" cy="584775"/>
          </a:xfrm>
        </p:spPr>
        <p:txBody>
          <a:bodyPr lIns="0" tIns="0" bIns="91440">
            <a:spAutoFit/>
          </a:bodyPr>
          <a:lstStyle>
            <a:lvl1pPr marL="0" indent="0" algn="l">
              <a:buNone/>
              <a:defRPr b="1">
                <a:solidFill>
                  <a:schemeClr val="bg2"/>
                </a:solidFill>
                <a:effectLst>
                  <a:outerShdw blurRad="50800" dist="38100" dir="2700000" algn="tl" rotWithShape="0">
                    <a:prstClr val="black"/>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8"/>
          <p:cNvSpPr>
            <a:spLocks noGrp="1"/>
          </p:cNvSpPr>
          <p:nvPr>
            <p:ph type="body" sz="quarter" idx="10"/>
          </p:nvPr>
        </p:nvSpPr>
        <p:spPr>
          <a:xfrm>
            <a:off x="457200" y="3399972"/>
            <a:ext cx="8001000" cy="400110"/>
          </a:xfrm>
        </p:spPr>
        <p:txBody>
          <a:bodyPr lIns="0">
            <a:spAutoFit/>
          </a:bodyPr>
          <a:lstStyle>
            <a:lvl1pPr>
              <a:buNone/>
              <a:defRPr sz="2000" b="0" cap="all" baseline="0"/>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03697806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1028700"/>
            <a:ext cx="9144000" cy="46038"/>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914400"/>
            <a:ext cx="9144000" cy="12858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ffectLst>
                <a:outerShdw blurRad="901700" dist="38100" dir="5400000" sx="12000" sy="12000" algn="ctr" rotWithShape="0">
                  <a:srgbClr val="000000">
                    <a:alpha val="38000"/>
                  </a:srgbClr>
                </a:outerShdw>
              </a:effectLst>
            </a:endParaRPr>
          </a:p>
        </p:txBody>
      </p: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2900" y="6099175"/>
            <a:ext cx="33369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97654" y="84138"/>
            <a:ext cx="9144000" cy="990600"/>
          </a:xfrm>
          <a:prstGeom prst="rect">
            <a:avLst/>
          </a:prstGeom>
          <a:noFill/>
          <a:ln>
            <a:noFill/>
          </a:ln>
        </p:spPr>
        <p:txBody>
          <a:bodyPr lIns="182880" tIns="0" rIns="457200" bIns="0" rtlCol="0">
            <a:normAutofit/>
          </a:bodyPr>
          <a:lstStyle>
            <a:lvl1pPr algn="l">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49201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7200" b="1">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399682" y="4299931"/>
            <a:ext cx="3058518" cy="1655762"/>
          </a:xfrm>
        </p:spPr>
        <p:txBody>
          <a:bodyPr rIns="0"/>
          <a:lstStyle>
            <a:lvl1pPr marL="0" indent="0" algn="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78FFCBD-D5D3-354F-A59A-5D0EA2DAAF8E}" type="datetimeFigureOut">
              <a:rPr lang="en-US" smtClean="0">
                <a:solidFill>
                  <a:prstClr val="black">
                    <a:tint val="75000"/>
                  </a:prstClr>
                </a:solidFill>
              </a: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B8713-F62E-6E40-8DC4-DBB56627770D}"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flipV="1">
            <a:off x="5399682" y="4197734"/>
            <a:ext cx="3058517" cy="9518"/>
          </a:xfrm>
          <a:prstGeom prst="line">
            <a:avLst/>
          </a:prstGeom>
          <a:ln w="25400">
            <a:solidFill>
              <a:srgbClr val="FFC627"/>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433240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23207"/>
            <a:ext cx="7780976" cy="609398"/>
          </a:xfrm>
          <a:solidFill>
            <a:srgbClr val="FFC627"/>
          </a:solidFill>
        </p:spPr>
        <p:txBody>
          <a:bodyPr wrap="none" lIns="0" tIns="0" rIns="0" bIns="0">
            <a:spAutoFit/>
          </a:bodyPr>
          <a:lstStyle>
            <a:lvl1pPr>
              <a:defRPr b="1"/>
            </a:lvl1pPr>
          </a:lstStyle>
          <a:p>
            <a:r>
              <a:rPr lang="en-US" dirty="0"/>
              <a:t>Click to edit Master title style</a:t>
            </a:r>
          </a:p>
        </p:txBody>
      </p:sp>
      <p:sp>
        <p:nvSpPr>
          <p:cNvPr id="3" name="Content Placeholder 2"/>
          <p:cNvSpPr>
            <a:spLocks noGrp="1"/>
          </p:cNvSpPr>
          <p:nvPr>
            <p:ph idx="1"/>
          </p:nvPr>
        </p:nvSpPr>
        <p:spPr>
          <a:xfrm>
            <a:off x="628650" y="1645921"/>
            <a:ext cx="7886700" cy="453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FFCBD-D5D3-354F-A59A-5D0EA2DAAF8E}" type="datetimeFigureOut">
              <a:rPr lang="en-US" smtClean="0">
                <a:solidFill>
                  <a:prstClr val="black">
                    <a:tint val="75000"/>
                  </a:prstClr>
                </a:solidFill>
              </a:rPr>
              <a:pPr/>
              <a:t>3/5/2020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B8713-F62E-6E40-8DC4-DBB566277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9389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23207"/>
            <a:ext cx="7780976" cy="609398"/>
          </a:xfrm>
          <a:solidFill>
            <a:srgbClr val="FFC627"/>
          </a:solidFill>
        </p:spPr>
        <p:txBody>
          <a:bodyPr wrap="none" lIns="0" tIns="0" rIns="0" bIns="0">
            <a:spAutoFit/>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FFCBD-D5D3-354F-A59A-5D0EA2DAAF8E}" type="datetimeFigureOut">
              <a:rPr lang="en-US" smtClean="0">
                <a:solidFill>
                  <a:prstClr val="black">
                    <a:tint val="75000"/>
                  </a:prstClr>
                </a:solidFill>
              </a:rPr>
              <a:pPr/>
              <a:t>3/5/2020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B8713-F62E-6E40-8DC4-DBB566277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7699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914" y="2766218"/>
            <a:ext cx="2880105" cy="1325563"/>
          </a:xfrm>
        </p:spPr>
        <p:txBody>
          <a:bodyPr/>
          <a:lstStyle>
            <a:lvl1pPr>
              <a:defRPr sz="5400" b="1"/>
            </a:lvl1pPr>
          </a:lstStyle>
          <a:p>
            <a:r>
              <a:rPr lang="en-US" dirty="0"/>
              <a:t>Agenda</a:t>
            </a:r>
          </a:p>
        </p:txBody>
      </p:sp>
      <p:sp>
        <p:nvSpPr>
          <p:cNvPr id="3" name="Date Placeholder 2"/>
          <p:cNvSpPr>
            <a:spLocks noGrp="1"/>
          </p:cNvSpPr>
          <p:nvPr>
            <p:ph type="dt" sz="half" idx="10"/>
          </p:nvPr>
        </p:nvSpPr>
        <p:spPr/>
        <p:txBody>
          <a:bodyPr/>
          <a:lstStyle/>
          <a:p>
            <a:fld id="{178FFCBD-D5D3-354F-A59A-5D0EA2DAAF8E}" type="datetimeFigureOut">
              <a:rPr lang="en-US" smtClean="0">
                <a:solidFill>
                  <a:prstClr val="white">
                    <a:tint val="75000"/>
                  </a:prstClr>
                </a:solidFill>
              </a:rPr>
              <a:pPr/>
              <a:t>3/5/2020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76B8713-F62E-6E40-8DC4-DBB56627770D}" type="slidenum">
              <a:rPr lang="en-US" smtClean="0">
                <a:solidFill>
                  <a:prstClr val="white">
                    <a:tint val="75000"/>
                  </a:prstClr>
                </a:solidFill>
              </a:rPr>
              <a:pPr/>
              <a:t>‹#›</a:t>
            </a:fld>
            <a:endParaRPr lang="en-US">
              <a:solidFill>
                <a:prstClr val="white">
                  <a:tint val="75000"/>
                </a:prstClr>
              </a:solidFill>
            </a:endParaRPr>
          </a:p>
        </p:txBody>
      </p:sp>
      <p:sp>
        <p:nvSpPr>
          <p:cNvPr id="6" name="Shape 80"/>
          <p:cNvSpPr txBox="1"/>
          <p:nvPr userDrawn="1"/>
        </p:nvSpPr>
        <p:spPr>
          <a:xfrm>
            <a:off x="3301019" y="771011"/>
            <a:ext cx="792900" cy="4560841"/>
          </a:xfrm>
          <a:prstGeom prst="rect">
            <a:avLst/>
          </a:prstGeom>
          <a:noFill/>
          <a:ln>
            <a:noFill/>
          </a:ln>
        </p:spPr>
        <p:txBody>
          <a:bodyPr lIns="51431" tIns="25706" rIns="51431" bIns="25706" anchor="t" anchorCtr="0">
            <a:spAutoFit/>
          </a:bodyPr>
          <a:lstStyle/>
          <a:p>
            <a:pPr defTabSz="914400" eaLnBrk="1" fontAlgn="auto" hangingPunct="1">
              <a:spcBef>
                <a:spcPts val="0"/>
              </a:spcBef>
              <a:spcAft>
                <a:spcPts val="0"/>
              </a:spcAft>
              <a:buClr>
                <a:srgbClr val="4472C4"/>
              </a:buClr>
              <a:buSzPct val="25000"/>
              <a:buFont typeface="Arial"/>
              <a:buNone/>
            </a:pPr>
            <a:r>
              <a:rPr lang="en" sz="29300" dirty="0">
                <a:solidFill>
                  <a:srgbClr val="FFC627"/>
                </a:solidFill>
                <a:latin typeface="Arial"/>
                <a:ea typeface="Arial"/>
                <a:cs typeface="Arial"/>
                <a:sym typeface="Arial"/>
              </a:rPr>
              <a:t>{</a:t>
            </a:r>
          </a:p>
        </p:txBody>
      </p:sp>
      <p:sp>
        <p:nvSpPr>
          <p:cNvPr id="9" name="Content Placeholder 8"/>
          <p:cNvSpPr>
            <a:spLocks noGrp="1"/>
          </p:cNvSpPr>
          <p:nvPr>
            <p:ph sz="quarter" idx="13"/>
          </p:nvPr>
        </p:nvSpPr>
        <p:spPr>
          <a:xfrm>
            <a:off x="4571999" y="652463"/>
            <a:ext cx="4202207" cy="5553075"/>
          </a:xfrm>
        </p:spPr>
        <p:txBody>
          <a:bodyPr anchor="ctr">
            <a:normAutofit/>
          </a:bodyPr>
          <a:lstStyle>
            <a:lvl1pPr marL="385763" indent="-385763">
              <a:buFont typeface="+mj-lt"/>
              <a:buAutoNum type="arabicPeriod"/>
              <a:defRPr sz="2700"/>
            </a:lvl1pPr>
            <a:lvl2pPr marL="685800" indent="-342900">
              <a:buFont typeface="+mj-lt"/>
              <a:buAutoNum type="alphaLcPeriod"/>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6"/>
          </a:xfrm>
          <a:prstGeom prst="rect">
            <a:avLst/>
          </a:prstGeom>
        </p:spPr>
      </p:pic>
    </p:spTree>
    <p:extLst>
      <p:ext uri="{BB962C8B-B14F-4D97-AF65-F5344CB8AC3E}">
        <p14:creationId xmlns:p14="http://schemas.microsoft.com/office/powerpoint/2010/main" val="3069072468"/>
      </p:ext>
    </p:extLst>
  </p:cSld>
  <p:clrMapOvr>
    <a:overrideClrMapping bg1="dk1" tx1="lt1" bg2="dk2" tx2="lt2" accent1="accent1" accent2="accent2" accent3="accent3" accent4="accent4" accent5="accent5" accent6="accent6" hlink="hlink" folHlink="folHlink"/>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430" y="2766219"/>
            <a:ext cx="2865590" cy="1325563"/>
          </a:xfrm>
        </p:spPr>
        <p:txBody>
          <a:bodyPr/>
          <a:lstStyle>
            <a:lvl1pPr>
              <a:defRPr sz="5400" b="1"/>
            </a:lvl1pPr>
          </a:lstStyle>
          <a:p>
            <a:r>
              <a:rPr lang="en-US" dirty="0"/>
              <a:t>Agenda</a:t>
            </a:r>
          </a:p>
        </p:txBody>
      </p:sp>
      <p:sp>
        <p:nvSpPr>
          <p:cNvPr id="3" name="Date Placeholder 2"/>
          <p:cNvSpPr>
            <a:spLocks noGrp="1"/>
          </p:cNvSpPr>
          <p:nvPr>
            <p:ph type="dt" sz="half" idx="10"/>
          </p:nvPr>
        </p:nvSpPr>
        <p:spPr/>
        <p:txBody>
          <a:bodyPr/>
          <a:lstStyle/>
          <a:p>
            <a:fld id="{178FFCBD-D5D3-354F-A59A-5D0EA2DAAF8E}" type="datetimeFigureOut">
              <a:rPr lang="en-US" smtClean="0">
                <a:solidFill>
                  <a:prstClr val="black">
                    <a:tint val="75000"/>
                  </a:prstClr>
                </a:solidFill>
              </a:rPr>
              <a:pPr/>
              <a:t>3/5/2020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6B8713-F62E-6E40-8DC4-DBB56627770D}" type="slidenum">
              <a:rPr lang="en-US" smtClean="0">
                <a:solidFill>
                  <a:prstClr val="black">
                    <a:tint val="75000"/>
                  </a:prstClr>
                </a:solidFill>
              </a:rPr>
              <a:pPr/>
              <a:t>‹#›</a:t>
            </a:fld>
            <a:endParaRPr lang="en-US">
              <a:solidFill>
                <a:prstClr val="black">
                  <a:tint val="75000"/>
                </a:prstClr>
              </a:solidFill>
            </a:endParaRPr>
          </a:p>
        </p:txBody>
      </p:sp>
      <p:sp>
        <p:nvSpPr>
          <p:cNvPr id="6" name="Shape 80"/>
          <p:cNvSpPr txBox="1"/>
          <p:nvPr userDrawn="1"/>
        </p:nvSpPr>
        <p:spPr>
          <a:xfrm>
            <a:off x="3301020" y="785526"/>
            <a:ext cx="792900" cy="4560841"/>
          </a:xfrm>
          <a:prstGeom prst="rect">
            <a:avLst/>
          </a:prstGeom>
          <a:noFill/>
          <a:ln>
            <a:noFill/>
          </a:ln>
        </p:spPr>
        <p:txBody>
          <a:bodyPr lIns="51431" tIns="25706" rIns="51431" bIns="25706" anchor="t" anchorCtr="0">
            <a:spAutoFit/>
          </a:bodyPr>
          <a:lstStyle/>
          <a:p>
            <a:pPr defTabSz="914400" eaLnBrk="1" fontAlgn="auto" hangingPunct="1">
              <a:spcBef>
                <a:spcPts val="0"/>
              </a:spcBef>
              <a:spcAft>
                <a:spcPts val="0"/>
              </a:spcAft>
              <a:buClr>
                <a:srgbClr val="4472C4"/>
              </a:buClr>
              <a:buSzPct val="25000"/>
              <a:buFont typeface="Arial"/>
              <a:buNone/>
            </a:pPr>
            <a:r>
              <a:rPr lang="en" sz="29300" dirty="0">
                <a:solidFill>
                  <a:srgbClr val="8C1D40"/>
                </a:solidFill>
                <a:latin typeface="Arial"/>
                <a:ea typeface="Arial"/>
                <a:cs typeface="Arial"/>
                <a:sym typeface="Arial"/>
              </a:rPr>
              <a:t>{</a:t>
            </a:r>
            <a:endParaRPr lang="en" sz="16875" dirty="0">
              <a:solidFill>
                <a:srgbClr val="8C1D40"/>
              </a:solidFill>
              <a:latin typeface="Arial"/>
              <a:ea typeface="Arial"/>
              <a:cs typeface="Arial"/>
              <a:sym typeface="Arial"/>
            </a:endParaRPr>
          </a:p>
        </p:txBody>
      </p:sp>
      <p:sp>
        <p:nvSpPr>
          <p:cNvPr id="9" name="Content Placeholder 8"/>
          <p:cNvSpPr>
            <a:spLocks noGrp="1"/>
          </p:cNvSpPr>
          <p:nvPr>
            <p:ph sz="quarter" idx="13"/>
          </p:nvPr>
        </p:nvSpPr>
        <p:spPr>
          <a:xfrm>
            <a:off x="4571999" y="652463"/>
            <a:ext cx="4202207" cy="5553075"/>
          </a:xfrm>
        </p:spPr>
        <p:txBody>
          <a:bodyPr anchor="ctr">
            <a:normAutofit/>
          </a:bodyPr>
          <a:lstStyle>
            <a:lvl1pPr marL="385763" indent="-385763">
              <a:buFont typeface="+mj-lt"/>
              <a:buAutoNum type="arabicPeriod"/>
              <a:defRPr sz="2700"/>
            </a:lvl1pPr>
            <a:lvl2pPr marL="685800" indent="-342900">
              <a:buFont typeface="+mj-lt"/>
              <a:buAutoNum type="alphaLcPeriod"/>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1464836"/>
      </p:ext>
    </p:extLst>
  </p:cSld>
  <p:clrMapOvr>
    <a:overrideClrMapping bg1="lt1" tx1="dk1" bg2="lt2" tx2="dk2" accent1="accent1" accent2="accent2" accent3="accent3" accent4="accent4" accent5="accent5" accent6="accent6" hlink="hlink" folHlink="folHlink"/>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Gold">
    <p:bg>
      <p:bgPr>
        <a:solidFill>
          <a:srgbClr val="FFC62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9457" y="971847"/>
            <a:ext cx="4998215" cy="2777035"/>
          </a:xfrm>
        </p:spPr>
        <p:txBody>
          <a:bodyPr>
            <a:normAutofit/>
          </a:bodyPr>
          <a:lstStyle>
            <a:lvl1pPr>
              <a:defRPr sz="4400" b="1"/>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7"/>
          </a:xfrm>
          <a:prstGeom prst="rect">
            <a:avLst/>
          </a:prstGeom>
        </p:spPr>
      </p:pic>
    </p:spTree>
    <p:extLst>
      <p:ext uri="{BB962C8B-B14F-4D97-AF65-F5344CB8AC3E}">
        <p14:creationId xmlns:p14="http://schemas.microsoft.com/office/powerpoint/2010/main" val="1331770212"/>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2463CB-ECF3-4556-8056-6D2D7FD70E70}"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EF1975-4356-44C4-95EC-B3A45F1BD2BD}" type="slidenum">
              <a:rPr lang="en-US" altLang="en-US"/>
              <a:pPr>
                <a:defRPr/>
              </a:pPr>
              <a:t>‹#›</a:t>
            </a:fld>
            <a:endParaRPr lang="en-US" altLang="en-US"/>
          </a:p>
        </p:txBody>
      </p:sp>
    </p:spTree>
    <p:extLst>
      <p:ext uri="{BB962C8B-B14F-4D97-AF65-F5344CB8AC3E}">
        <p14:creationId xmlns:p14="http://schemas.microsoft.com/office/powerpoint/2010/main" val="251075285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Maroon">
    <p:bg>
      <p:bgPr>
        <a:solidFill>
          <a:srgbClr val="8C1D40"/>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9457" y="971847"/>
            <a:ext cx="4998215" cy="2777035"/>
          </a:xfrm>
        </p:spPr>
        <p:txBody>
          <a:bodyPr>
            <a:normAutofit/>
          </a:bodyPr>
          <a:lstStyle>
            <a:lvl1pPr>
              <a:defRPr sz="4400"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6"/>
          </a:xfrm>
          <a:prstGeom prst="rect">
            <a:avLst/>
          </a:prstGeom>
        </p:spPr>
      </p:pic>
    </p:spTree>
    <p:extLst>
      <p:ext uri="{BB962C8B-B14F-4D97-AF65-F5344CB8AC3E}">
        <p14:creationId xmlns:p14="http://schemas.microsoft.com/office/powerpoint/2010/main" val="3550027303"/>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Slide">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p:nvPr>
        </p:nvSpPr>
        <p:spPr>
          <a:xfrm>
            <a:off x="628650" y="875899"/>
            <a:ext cx="5830122" cy="457048"/>
          </a:xfrm>
          <a:solidFill>
            <a:srgbClr val="FFC627"/>
          </a:solidFill>
        </p:spPr>
        <p:txBody>
          <a:bodyPr wrap="none" lIns="0" tIns="0" rIns="0" bIns="0">
            <a:spAutoFit/>
          </a:bodyPr>
          <a:lstStyle>
            <a:lvl1pPr>
              <a:defRPr b="1">
                <a:solidFill>
                  <a:schemeClr val="tx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7"/>
          </a:xfrm>
          <a:prstGeom prst="rect">
            <a:avLst/>
          </a:prstGeom>
        </p:spPr>
      </p:pic>
    </p:spTree>
    <p:extLst>
      <p:ext uri="{BB962C8B-B14F-4D97-AF65-F5344CB8AC3E}">
        <p14:creationId xmlns:p14="http://schemas.microsoft.com/office/powerpoint/2010/main" val="60359572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Slide High Contrast">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ln>
            <a:noFill/>
          </a:ln>
        </p:spPr>
        <p:txBody>
          <a:bodyPr/>
          <a:lstStyle/>
          <a:p>
            <a:endParaRPr lang="en-US" dirty="0"/>
          </a:p>
        </p:txBody>
      </p:sp>
      <p:sp>
        <p:nvSpPr>
          <p:cNvPr id="2" name="Title 1"/>
          <p:cNvSpPr>
            <a:spLocks noGrp="1"/>
          </p:cNvSpPr>
          <p:nvPr>
            <p:ph type="title"/>
          </p:nvPr>
        </p:nvSpPr>
        <p:spPr>
          <a:xfrm>
            <a:off x="628650" y="875899"/>
            <a:ext cx="5830122" cy="457048"/>
          </a:xfrm>
          <a:solidFill>
            <a:srgbClr val="8C1D40"/>
          </a:solidFill>
        </p:spPr>
        <p:txBody>
          <a:bodyPr wrap="none" lIns="0" tIns="0" rIns="0" bIns="0">
            <a:spAutoFit/>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2306578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gradFill>
          <a:gsLst>
            <a:gs pos="0">
              <a:schemeClr val="accent1">
                <a:lumMod val="5000"/>
                <a:lumOff val="95000"/>
              </a:schemeClr>
            </a:gs>
            <a:gs pos="42000">
              <a:schemeClr val="bg1"/>
            </a:gs>
            <a:gs pos="42000">
              <a:srgbClr val="FFC627"/>
            </a:gs>
            <a:gs pos="100000">
              <a:srgbClr val="FFC627"/>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87426"/>
            <a:ext cx="2949178" cy="2214342"/>
          </a:xfrm>
        </p:spPr>
        <p:txBody>
          <a:bodyPr anchor="b">
            <a:noAutofit/>
          </a:bodyPr>
          <a:lstStyle>
            <a:lvl1pPr>
              <a:defRPr sz="4400" b="1"/>
            </a:lvl1pPr>
          </a:lstStyle>
          <a:p>
            <a:r>
              <a:rPr lang="en-US" dirty="0"/>
              <a:t>Click to edit Master title style</a:t>
            </a:r>
          </a:p>
        </p:txBody>
      </p:sp>
      <p:sp>
        <p:nvSpPr>
          <p:cNvPr id="3" name="Content Placeholder 2"/>
          <p:cNvSpPr>
            <a:spLocks noGrp="1"/>
          </p:cNvSpPr>
          <p:nvPr>
            <p:ph idx="1"/>
          </p:nvPr>
        </p:nvSpPr>
        <p:spPr>
          <a:xfrm>
            <a:off x="4143375"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689131"/>
            <a:ext cx="2949178" cy="2179857"/>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78FFCBD-D5D3-354F-A59A-5D0EA2DAAF8E}" type="datetimeFigureOut">
              <a:rPr lang="en-US" smtClean="0">
                <a:solidFill>
                  <a:prstClr val="black">
                    <a:tint val="75000"/>
                  </a:prstClr>
                </a:solidFill>
              </a:rPr>
              <a:pPr/>
              <a:t>3/5/2020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B8713-F62E-6E40-8DC4-DBB56627770D}"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7"/>
          </a:xfrm>
          <a:prstGeom prst="rect">
            <a:avLst/>
          </a:prstGeom>
        </p:spPr>
      </p:pic>
    </p:spTree>
    <p:extLst>
      <p:ext uri="{BB962C8B-B14F-4D97-AF65-F5344CB8AC3E}">
        <p14:creationId xmlns:p14="http://schemas.microsoft.com/office/powerpoint/2010/main" val="190889435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verted Content with Caption">
    <p:bg>
      <p:bgPr>
        <a:gradFill>
          <a:gsLst>
            <a:gs pos="0">
              <a:schemeClr val="accent1">
                <a:lumMod val="5000"/>
                <a:lumOff val="95000"/>
              </a:schemeClr>
            </a:gs>
            <a:gs pos="42000">
              <a:schemeClr val="bg1"/>
            </a:gs>
            <a:gs pos="42000">
              <a:srgbClr val="8C1D40"/>
            </a:gs>
            <a:gs pos="100000">
              <a:srgbClr val="8C1D4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87426"/>
            <a:ext cx="2949178" cy="2214342"/>
          </a:xfrm>
        </p:spPr>
        <p:txBody>
          <a:bodyPr anchor="b">
            <a:noAutofit/>
          </a:bodyPr>
          <a:lstStyle>
            <a:lvl1pPr>
              <a:defRPr sz="4400" b="1"/>
            </a:lvl1pPr>
          </a:lstStyle>
          <a:p>
            <a:r>
              <a:rPr lang="en-US" dirty="0"/>
              <a:t>Click to edit Master title style</a:t>
            </a:r>
          </a:p>
        </p:txBody>
      </p:sp>
      <p:sp>
        <p:nvSpPr>
          <p:cNvPr id="3" name="Content Placeholder 2"/>
          <p:cNvSpPr>
            <a:spLocks noGrp="1"/>
          </p:cNvSpPr>
          <p:nvPr>
            <p:ph idx="1"/>
          </p:nvPr>
        </p:nvSpPr>
        <p:spPr>
          <a:xfrm>
            <a:off x="4143375" y="987427"/>
            <a:ext cx="4629150" cy="48736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689131"/>
            <a:ext cx="2949178" cy="2179857"/>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78FFCBD-D5D3-354F-A59A-5D0EA2DAAF8E}" type="datetimeFigureOut">
              <a:rPr lang="en-US" smtClean="0">
                <a:solidFill>
                  <a:prstClr val="black">
                    <a:tint val="75000"/>
                  </a:prstClr>
                </a:solidFill>
              </a:rPr>
              <a:pPr/>
              <a:t>3/5/2020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B8713-F62E-6E40-8DC4-DBB566277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40343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Layout 1 (Title &amp; Content) - M &amp; G Header w/ Black Backgroun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Tree>
    <p:extLst>
      <p:ext uri="{BB962C8B-B14F-4D97-AF65-F5344CB8AC3E}">
        <p14:creationId xmlns:p14="http://schemas.microsoft.com/office/powerpoint/2010/main" val="299144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Break Gold">
    <p:bg>
      <p:bgPr>
        <a:solidFill>
          <a:srgbClr val="FFC62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9457" y="971847"/>
            <a:ext cx="4998215" cy="2777035"/>
          </a:xfrm>
        </p:spPr>
        <p:txBody>
          <a:bodyPr>
            <a:normAutofit/>
          </a:bodyPr>
          <a:lstStyle>
            <a:lvl1pPr>
              <a:defRPr sz="4400" b="1"/>
            </a:lvl1pPr>
          </a:lstStyle>
          <a:p>
            <a:r>
              <a:rPr lang="en-US" dirty="0"/>
              <a:t>Click to edit Master title style</a:t>
            </a:r>
          </a:p>
        </p:txBody>
      </p:sp>
    </p:spTree>
    <p:extLst>
      <p:ext uri="{BB962C8B-B14F-4D97-AF65-F5344CB8AC3E}">
        <p14:creationId xmlns:p14="http://schemas.microsoft.com/office/powerpoint/2010/main" val="471454498"/>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7200" b="1">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65796342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Agend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914" y="2766218"/>
            <a:ext cx="2880105" cy="1325563"/>
          </a:xfrm>
        </p:spPr>
        <p:txBody>
          <a:bodyPr/>
          <a:lstStyle>
            <a:lvl1pPr>
              <a:defRPr sz="5400" b="1"/>
            </a:lvl1pPr>
          </a:lstStyle>
          <a:p>
            <a:r>
              <a:rPr lang="en-US" dirty="0"/>
              <a:t>Agenda</a:t>
            </a:r>
          </a:p>
        </p:txBody>
      </p:sp>
      <p:sp>
        <p:nvSpPr>
          <p:cNvPr id="3" name="Date Placeholder 2"/>
          <p:cNvSpPr>
            <a:spLocks noGrp="1"/>
          </p:cNvSpPr>
          <p:nvPr>
            <p:ph type="dt" sz="half" idx="10"/>
          </p:nvPr>
        </p:nvSpPr>
        <p:spPr/>
        <p:txBody>
          <a:bodyPr/>
          <a:lstStyle/>
          <a:p>
            <a:fld id="{178FFCBD-D5D3-354F-A59A-5D0EA2DAAF8E}"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B8713-F62E-6E40-8DC4-DBB56627770D}" type="slidenum">
              <a:rPr lang="en-US" smtClean="0"/>
              <a:t>‹#›</a:t>
            </a:fld>
            <a:endParaRPr lang="en-US"/>
          </a:p>
        </p:txBody>
      </p:sp>
      <p:sp>
        <p:nvSpPr>
          <p:cNvPr id="6" name="Shape 80"/>
          <p:cNvSpPr txBox="1"/>
          <p:nvPr userDrawn="1"/>
        </p:nvSpPr>
        <p:spPr>
          <a:xfrm>
            <a:off x="3301019" y="771011"/>
            <a:ext cx="792900" cy="4560841"/>
          </a:xfrm>
          <a:prstGeom prst="rect">
            <a:avLst/>
          </a:prstGeom>
          <a:noFill/>
          <a:ln>
            <a:noFill/>
          </a:ln>
        </p:spPr>
        <p:txBody>
          <a:bodyPr lIns="51431" tIns="25706" rIns="51431" bIns="25706" anchor="t" anchorCtr="0">
            <a:spAutoFit/>
          </a:bodyPr>
          <a:lstStyle/>
          <a:p>
            <a:pPr marL="0" marR="0" lvl="0" indent="0" algn="l" rtl="0">
              <a:lnSpc>
                <a:spcPct val="100000"/>
              </a:lnSpc>
              <a:spcBef>
                <a:spcPts val="0"/>
              </a:spcBef>
              <a:spcAft>
                <a:spcPts val="0"/>
              </a:spcAft>
              <a:buClr>
                <a:schemeClr val="accent1"/>
              </a:buClr>
              <a:buSzPct val="25000"/>
              <a:buFont typeface="Arial"/>
              <a:buNone/>
            </a:pPr>
            <a:r>
              <a:rPr lang="en" sz="29300" b="0" i="0" u="none" strike="noStrike" cap="none" dirty="0">
                <a:solidFill>
                  <a:srgbClr val="FFC627"/>
                </a:solidFill>
                <a:latin typeface="Arial"/>
                <a:ea typeface="Arial"/>
                <a:cs typeface="Arial"/>
                <a:sym typeface="Arial"/>
              </a:rPr>
              <a:t>{</a:t>
            </a:r>
          </a:p>
        </p:txBody>
      </p:sp>
      <p:sp>
        <p:nvSpPr>
          <p:cNvPr id="9" name="Content Placeholder 8"/>
          <p:cNvSpPr>
            <a:spLocks noGrp="1"/>
          </p:cNvSpPr>
          <p:nvPr>
            <p:ph sz="quarter" idx="13"/>
          </p:nvPr>
        </p:nvSpPr>
        <p:spPr>
          <a:xfrm>
            <a:off x="4571999" y="652463"/>
            <a:ext cx="4202207" cy="5553075"/>
          </a:xfrm>
        </p:spPr>
        <p:txBody>
          <a:bodyPr anchor="ctr">
            <a:normAutofit/>
          </a:bodyPr>
          <a:lstStyle>
            <a:lvl1pPr marL="385763" indent="-385763">
              <a:buFont typeface="+mj-lt"/>
              <a:buAutoNum type="arabicPeriod"/>
              <a:defRPr sz="2700"/>
            </a:lvl1pPr>
            <a:lvl2pPr marL="685800" indent="-342900">
              <a:buFont typeface="+mj-lt"/>
              <a:buAutoNum type="alphaLcPeriod"/>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6"/>
          </a:xfrm>
          <a:prstGeom prst="rect">
            <a:avLst/>
          </a:prstGeom>
        </p:spPr>
      </p:pic>
    </p:spTree>
    <p:extLst>
      <p:ext uri="{BB962C8B-B14F-4D97-AF65-F5344CB8AC3E}">
        <p14:creationId xmlns:p14="http://schemas.microsoft.com/office/powerpoint/2010/main" val="495596949"/>
      </p:ext>
    </p:extLst>
  </p:cSld>
  <p:clrMapOvr>
    <a:overrideClrMapping bg1="dk1" tx1="lt1" bg2="dk2" tx2="lt2" accent1="accent1" accent2="accent2" accent3="accent3" accent4="accent4" accent5="accent5" accent6="accent6" hlink="hlink" folHlink="folHlink"/>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Agenda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430" y="2766219"/>
            <a:ext cx="2865590" cy="1325563"/>
          </a:xfrm>
        </p:spPr>
        <p:txBody>
          <a:bodyPr/>
          <a:lstStyle>
            <a:lvl1pPr>
              <a:defRPr sz="5400" b="1"/>
            </a:lvl1pPr>
          </a:lstStyle>
          <a:p>
            <a:r>
              <a:rPr lang="en-US" dirty="0"/>
              <a:t>Agenda</a:t>
            </a:r>
          </a:p>
        </p:txBody>
      </p:sp>
      <p:sp>
        <p:nvSpPr>
          <p:cNvPr id="3" name="Date Placeholder 2"/>
          <p:cNvSpPr>
            <a:spLocks noGrp="1"/>
          </p:cNvSpPr>
          <p:nvPr>
            <p:ph type="dt" sz="half" idx="10"/>
          </p:nvPr>
        </p:nvSpPr>
        <p:spPr/>
        <p:txBody>
          <a:bodyPr/>
          <a:lstStyle/>
          <a:p>
            <a:fld id="{178FFCBD-D5D3-354F-A59A-5D0EA2DAAF8E}"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B8713-F62E-6E40-8DC4-DBB56627770D}" type="slidenum">
              <a:rPr lang="en-US" smtClean="0"/>
              <a:t>‹#›</a:t>
            </a:fld>
            <a:endParaRPr lang="en-US"/>
          </a:p>
        </p:txBody>
      </p:sp>
      <p:sp>
        <p:nvSpPr>
          <p:cNvPr id="6" name="Shape 80"/>
          <p:cNvSpPr txBox="1"/>
          <p:nvPr userDrawn="1"/>
        </p:nvSpPr>
        <p:spPr>
          <a:xfrm>
            <a:off x="3301020" y="785526"/>
            <a:ext cx="792900" cy="4560841"/>
          </a:xfrm>
          <a:prstGeom prst="rect">
            <a:avLst/>
          </a:prstGeom>
          <a:noFill/>
          <a:ln>
            <a:noFill/>
          </a:ln>
        </p:spPr>
        <p:txBody>
          <a:bodyPr lIns="51431" tIns="25706" rIns="51431" bIns="25706" anchor="t" anchorCtr="0">
            <a:spAutoFit/>
          </a:bodyPr>
          <a:lstStyle/>
          <a:p>
            <a:pPr marL="0" marR="0" lvl="0" indent="0" algn="l" rtl="0">
              <a:lnSpc>
                <a:spcPct val="100000"/>
              </a:lnSpc>
              <a:spcBef>
                <a:spcPts val="0"/>
              </a:spcBef>
              <a:spcAft>
                <a:spcPts val="0"/>
              </a:spcAft>
              <a:buClr>
                <a:schemeClr val="accent1"/>
              </a:buClr>
              <a:buSzPct val="25000"/>
              <a:buFont typeface="Arial"/>
              <a:buNone/>
            </a:pPr>
            <a:r>
              <a:rPr lang="en" sz="29300" b="0" i="0" u="none" strike="noStrike" cap="none" dirty="0">
                <a:solidFill>
                  <a:srgbClr val="8C1D40"/>
                </a:solidFill>
                <a:latin typeface="Arial"/>
                <a:ea typeface="Arial"/>
                <a:cs typeface="Arial"/>
                <a:sym typeface="Arial"/>
              </a:rPr>
              <a:t>{</a:t>
            </a:r>
            <a:endParaRPr lang="en" sz="16875" b="0" i="0" u="none" strike="noStrike" cap="none" dirty="0">
              <a:solidFill>
                <a:srgbClr val="8C1D40"/>
              </a:solidFill>
              <a:latin typeface="Arial"/>
              <a:ea typeface="Arial"/>
              <a:cs typeface="Arial"/>
              <a:sym typeface="Arial"/>
            </a:endParaRPr>
          </a:p>
        </p:txBody>
      </p:sp>
      <p:sp>
        <p:nvSpPr>
          <p:cNvPr id="9" name="Content Placeholder 8"/>
          <p:cNvSpPr>
            <a:spLocks noGrp="1"/>
          </p:cNvSpPr>
          <p:nvPr>
            <p:ph sz="quarter" idx="13"/>
          </p:nvPr>
        </p:nvSpPr>
        <p:spPr>
          <a:xfrm>
            <a:off x="4571999" y="652463"/>
            <a:ext cx="4202207" cy="5553075"/>
          </a:xfrm>
        </p:spPr>
        <p:txBody>
          <a:bodyPr anchor="ctr">
            <a:normAutofit/>
          </a:bodyPr>
          <a:lstStyle>
            <a:lvl1pPr marL="385763" indent="-385763">
              <a:buFont typeface="+mj-lt"/>
              <a:buAutoNum type="arabicPeriod"/>
              <a:defRPr sz="2700"/>
            </a:lvl1pPr>
            <a:lvl2pPr marL="685800" indent="-342900">
              <a:buFont typeface="+mj-lt"/>
              <a:buAutoNum type="alphaLcPeriod"/>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6365209"/>
            <a:ext cx="1386840" cy="356267"/>
          </a:xfrm>
          <a:prstGeom prst="rect">
            <a:avLst/>
          </a:prstGeom>
        </p:spPr>
      </p:pic>
    </p:spTree>
    <p:extLst>
      <p:ext uri="{BB962C8B-B14F-4D97-AF65-F5344CB8AC3E}">
        <p14:creationId xmlns:p14="http://schemas.microsoft.com/office/powerpoint/2010/main" val="2462088089"/>
      </p:ext>
    </p:extLst>
  </p:cSld>
  <p:clrMapOvr>
    <a:overrideClrMapping bg1="lt1" tx1="dk1" bg2="lt2" tx2="dk2" accent1="accent1" accent2="accent2" accent3="accent3" accent4="accent4" accent5="accent5" accent6="accent6" hlink="hlink" folHlink="folHlink"/>
  </p:clrMapOvr>
  <p:transition spd="slow">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D3ED9E-2592-410A-A817-8028428095E1}"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E91DAF-63BF-49C1-8E94-C3CDE0C7131B}" type="slidenum">
              <a:rPr lang="en-US" altLang="en-US"/>
              <a:pPr>
                <a:defRPr/>
              </a:pPr>
              <a:t>‹#›</a:t>
            </a:fld>
            <a:endParaRPr lang="en-US" altLang="en-US"/>
          </a:p>
        </p:txBody>
      </p:sp>
    </p:spTree>
    <p:extLst>
      <p:ext uri="{BB962C8B-B14F-4D97-AF65-F5344CB8AC3E}">
        <p14:creationId xmlns:p14="http://schemas.microsoft.com/office/powerpoint/2010/main" val="2917848500"/>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05428" y="2895600"/>
            <a:ext cx="5715000" cy="1066800"/>
          </a:xfrm>
        </p:spPr>
        <p:txBody>
          <a:bodyPr>
            <a:normAutofit/>
          </a:bodyPr>
          <a:lstStyle>
            <a:lvl1pPr algn="ctr">
              <a:buNone/>
              <a:defRPr sz="4800" b="1"/>
            </a:lvl1pPr>
            <a:lvl2pPr>
              <a:buNone/>
              <a:defRPr/>
            </a:lvl2pPr>
            <a:lvl3pPr>
              <a:buNone/>
              <a:defRPr/>
            </a:lvl3pPr>
            <a:lvl4pPr>
              <a:buNone/>
              <a:defRPr/>
            </a:lvl4pPr>
            <a:lvl5pPr>
              <a:buNone/>
              <a:defRPr/>
            </a:lvl5pPr>
          </a:lstStyle>
          <a:p>
            <a:pPr algn="ctr"/>
            <a:r>
              <a:rPr lang="en-US" sz="6000" b="1" spc="-150" dirty="0">
                <a:solidFill>
                  <a:schemeClr val="bg1"/>
                </a:solidFill>
                <a:latin typeface="Arial" pitchFamily="34" charset="0"/>
                <a:cs typeface="Arial" pitchFamily="34" charset="0"/>
              </a:rPr>
              <a:t>body</a:t>
            </a:r>
            <a:r>
              <a:rPr lang="en-US" sz="6000" b="1" spc="-150" baseline="0" dirty="0">
                <a:solidFill>
                  <a:schemeClr val="bg1"/>
                </a:solidFill>
                <a:latin typeface="Arial" pitchFamily="34" charset="0"/>
                <a:cs typeface="Arial" pitchFamily="34" charset="0"/>
              </a:rPr>
              <a:t> text</a:t>
            </a:r>
            <a:endParaRPr lang="en-US" sz="6000" b="1" spc="-15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9997303"/>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Layout 1 (Two Content) - M &amp; G Header w/ Black Backgroun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
        <p:nvSpPr>
          <p:cNvPr id="9"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417475068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ayout 1 (Comparison) - M &amp; G Header w/ Black Gradient Backgroun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
        <p:nvSpPr>
          <p:cNvPr id="13"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72098685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Layout 1 (Title Only) - M &amp; G Header w/ Black Backgroun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
        <p:nvSpPr>
          <p:cNvPr id="7"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100823631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762000" y="1600200"/>
            <a:ext cx="7620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756863077"/>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1 (Two Content) - M &amp; G Header w/ Black Backgroun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3466838740"/>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1 (Comparison) - M &amp; G Header w/ Black Gradient Backgroun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542448102"/>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1 (Title Only) - M &amp; G Header w/ Black Background">
    <p:spTree>
      <p:nvGrpSpPr>
        <p:cNvPr id="1" name=""/>
        <p:cNvGrpSpPr/>
        <p:nvPr/>
      </p:nvGrpSpPr>
      <p:grpSpPr>
        <a:xfrm>
          <a:off x="0" y="0"/>
          <a:ext cx="0" cy="0"/>
          <a:chOff x="0" y="0"/>
          <a:chExt cx="0" cy="0"/>
        </a:xfrm>
      </p:grpSpPr>
      <p:sp>
        <p:nvSpPr>
          <p:cNvPr id="9" name="Rectangle 8"/>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endParaRPr lang="en-US">
              <a:solidFill>
                <a:prstClr val="white"/>
              </a:solidFill>
            </a:endParaRPr>
          </a:p>
        </p:txBody>
      </p:sp>
      <p:sp>
        <p:nvSpPr>
          <p:cNvPr id="12" name="Rectangle 11"/>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90270320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1028700"/>
            <a:ext cx="9144000" cy="46038"/>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5" name="Rectangle 4"/>
          <p:cNvSpPr/>
          <p:nvPr userDrawn="1"/>
        </p:nvSpPr>
        <p:spPr>
          <a:xfrm>
            <a:off x="0" y="914400"/>
            <a:ext cx="9144000" cy="12858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effectLst>
                <a:outerShdw blurRad="901700" dist="38100" dir="5400000" sx="12000" sy="12000" algn="ctr" rotWithShape="0">
                  <a:srgbClr val="000000">
                    <a:alpha val="38000"/>
                  </a:srgbClr>
                </a:outerShdw>
              </a:effectLst>
            </a:endParaRPr>
          </a:p>
        </p:txBody>
      </p:sp>
      <p:sp>
        <p:nvSpPr>
          <p:cNvPr id="11" name="Title Placeholder 1"/>
          <p:cNvSpPr>
            <a:spLocks noGrp="1"/>
          </p:cNvSpPr>
          <p:nvPr>
            <p:ph type="title"/>
          </p:nvPr>
        </p:nvSpPr>
        <p:spPr>
          <a:xfrm>
            <a:off x="-965200" y="0"/>
            <a:ext cx="9144000" cy="990600"/>
          </a:xfrm>
          <a:prstGeom prst="rect">
            <a:avLst/>
          </a:prstGeom>
          <a:noFill/>
          <a:ln>
            <a:noFill/>
          </a:ln>
        </p:spPr>
        <p:txBody>
          <a:bodyPr lIns="182880" tIns="0" rIns="457200" bIns="0" rtlCol="0">
            <a:normAutofit/>
          </a:bodyPr>
          <a:lstStyle>
            <a:lvl1pPr algn="l">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616648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4 - Black Background w/ Gold Subtitl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3375" y="5767388"/>
            <a:ext cx="3338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57200" y="1949817"/>
            <a:ext cx="8001000" cy="815608"/>
          </a:xfrm>
          <a:prstGeom prst="rect">
            <a:avLst/>
          </a:prstGeom>
        </p:spPr>
        <p:txBody>
          <a:bodyPr lIns="0" bIns="91440" anchor="b">
            <a:spAutoFit/>
          </a:bodyPr>
          <a:lstStyle>
            <a:lvl1pPr algn="l">
              <a:defRPr>
                <a:solidFill>
                  <a:schemeClr val="bg1"/>
                </a:solidFill>
                <a:effectLst>
                  <a:outerShdw blurRad="50800" dist="38100" dir="2700000" algn="tl" rotWithShape="0">
                    <a:prstClr val="black"/>
                  </a:outerShdw>
                </a:effectLst>
              </a:defRPr>
            </a:lvl1pPr>
          </a:lstStyle>
          <a:p>
            <a:r>
              <a:rPr lang="en-US"/>
              <a:t>Click to edit Master title style</a:t>
            </a:r>
            <a:endParaRPr lang="en-US" dirty="0"/>
          </a:p>
        </p:txBody>
      </p:sp>
      <p:sp>
        <p:nvSpPr>
          <p:cNvPr id="11" name="Subtitle 2"/>
          <p:cNvSpPr>
            <a:spLocks noGrp="1"/>
          </p:cNvSpPr>
          <p:nvPr>
            <p:ph type="subTitle" idx="1"/>
          </p:nvPr>
        </p:nvSpPr>
        <p:spPr>
          <a:xfrm>
            <a:off x="457200" y="2790372"/>
            <a:ext cx="8001000" cy="584775"/>
          </a:xfrm>
        </p:spPr>
        <p:txBody>
          <a:bodyPr lIns="0" tIns="0" bIns="91440">
            <a:spAutoFit/>
          </a:bodyPr>
          <a:lstStyle>
            <a:lvl1pPr marL="0" indent="0" algn="l">
              <a:buNone/>
              <a:defRPr b="1">
                <a:solidFill>
                  <a:schemeClr val="bg2"/>
                </a:solidFill>
                <a:effectLst>
                  <a:outerShdw blurRad="50800" dist="38100" dir="2700000" algn="tl" rotWithShape="0">
                    <a:prstClr val="black"/>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8"/>
          <p:cNvSpPr>
            <a:spLocks noGrp="1"/>
          </p:cNvSpPr>
          <p:nvPr>
            <p:ph type="body" sz="quarter" idx="10"/>
          </p:nvPr>
        </p:nvSpPr>
        <p:spPr>
          <a:xfrm>
            <a:off x="457200" y="3399972"/>
            <a:ext cx="8001000" cy="400110"/>
          </a:xfrm>
        </p:spPr>
        <p:txBody>
          <a:bodyPr lIns="0">
            <a:spAutoFit/>
          </a:bodyPr>
          <a:lstStyle>
            <a:lvl1pPr>
              <a:buNone/>
              <a:defRPr sz="2000" b="0" cap="all" baseline="0"/>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9188340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1077BEC-5D75-4E10-8D0A-A19E629672BB}"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847314-D99C-403C-A190-8625DE82E482}" type="slidenum">
              <a:rPr lang="en-US" altLang="en-US"/>
              <a:pPr>
                <a:defRPr/>
              </a:pPr>
              <a:t>‹#›</a:t>
            </a:fld>
            <a:endParaRPr lang="en-US" altLang="en-US"/>
          </a:p>
        </p:txBody>
      </p:sp>
    </p:spTree>
    <p:extLst>
      <p:ext uri="{BB962C8B-B14F-4D97-AF65-F5344CB8AC3E}">
        <p14:creationId xmlns:p14="http://schemas.microsoft.com/office/powerpoint/2010/main" val="376519499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28691EA-DDBC-48CA-8DDC-0BAE8FE567D0}"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26F15A-B109-4E91-BBE6-06A46F0055A6}" type="slidenum">
              <a:rPr lang="en-US" altLang="en-US"/>
              <a:pPr>
                <a:defRPr/>
              </a:pPr>
              <a:t>‹#›</a:t>
            </a:fld>
            <a:endParaRPr lang="en-US" altLang="en-US"/>
          </a:p>
        </p:txBody>
      </p:sp>
    </p:spTree>
    <p:extLst>
      <p:ext uri="{BB962C8B-B14F-4D97-AF65-F5344CB8AC3E}">
        <p14:creationId xmlns:p14="http://schemas.microsoft.com/office/powerpoint/2010/main" val="1447389350"/>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0EACFC-1E3C-4C37-896F-992975BF3134}"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CE36B9-98A1-4DE6-80CE-9944141B77B4}" type="slidenum">
              <a:rPr lang="en-US" altLang="en-US"/>
              <a:pPr>
                <a:defRPr/>
              </a:pPr>
              <a:t>‹#›</a:t>
            </a:fld>
            <a:endParaRPr lang="en-US" altLang="en-US"/>
          </a:p>
        </p:txBody>
      </p:sp>
    </p:spTree>
    <p:extLst>
      <p:ext uri="{BB962C8B-B14F-4D97-AF65-F5344CB8AC3E}">
        <p14:creationId xmlns:p14="http://schemas.microsoft.com/office/powerpoint/2010/main" val="833658498"/>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6360D0D-782A-4655-9FF4-EDF5C239B6BF}"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7367C4-8F38-4BF9-B06E-0BD7B847119B}" type="slidenum">
              <a:rPr lang="en-US" altLang="en-US"/>
              <a:pPr>
                <a:defRPr/>
              </a:pPr>
              <a:t>‹#›</a:t>
            </a:fld>
            <a:endParaRPr lang="en-US" altLang="en-US"/>
          </a:p>
        </p:txBody>
      </p:sp>
    </p:spTree>
    <p:extLst>
      <p:ext uri="{BB962C8B-B14F-4D97-AF65-F5344CB8AC3E}">
        <p14:creationId xmlns:p14="http://schemas.microsoft.com/office/powerpoint/2010/main" val="3592075082"/>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2A3748-236B-4139-8D5F-7D0062E4AAD8}"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4FC1B-6817-4EE6-8AB2-2AB5DF7DBEBF}" type="slidenum">
              <a:rPr lang="en-US" altLang="en-US"/>
              <a:pPr>
                <a:defRPr/>
              </a:pPr>
              <a:t>‹#›</a:t>
            </a:fld>
            <a:endParaRPr lang="en-US" altLang="en-US"/>
          </a:p>
        </p:txBody>
      </p:sp>
    </p:spTree>
    <p:extLst>
      <p:ext uri="{BB962C8B-B14F-4D97-AF65-F5344CB8AC3E}">
        <p14:creationId xmlns:p14="http://schemas.microsoft.com/office/powerpoint/2010/main" val="726796718"/>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F4D300-A785-4BF0-AC70-65181D3F0BB0}" type="datetimeFigureOut">
              <a:rPr lang="en-US"/>
              <a:pPr>
                <a:defRPr/>
              </a:pPr>
              <a:t>3/5/2020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39BC54-494B-4838-8DB1-70B13D5B41F5}" type="slidenum">
              <a:rPr lang="en-US" altLang="en-US"/>
              <a:pPr>
                <a:defRPr/>
              </a:pPr>
              <a:t>‹#›</a:t>
            </a:fld>
            <a:endParaRPr lang="en-US" altLang="en-US"/>
          </a:p>
        </p:txBody>
      </p:sp>
    </p:spTree>
    <p:extLst>
      <p:ext uri="{BB962C8B-B14F-4D97-AF65-F5344CB8AC3E}">
        <p14:creationId xmlns:p14="http://schemas.microsoft.com/office/powerpoint/2010/main" val="408904523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8C07BBA-0A5C-465D-85E5-45F5238E1B34}" type="datetimeFigureOut">
              <a:rPr lang="en-US"/>
              <a:pPr>
                <a:defRPr/>
              </a:pPr>
              <a:t>3/5/2020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69AA89-19BE-4A36-89D3-70303CBEA66E}" type="slidenum">
              <a:rPr lang="en-US" altLang="en-US"/>
              <a:pPr>
                <a:defRPr/>
              </a:pPr>
              <a:t>‹#›</a:t>
            </a:fld>
            <a:endParaRPr lang="en-US" altLang="en-US"/>
          </a:p>
        </p:txBody>
      </p:sp>
    </p:spTree>
    <p:extLst>
      <p:ext uri="{BB962C8B-B14F-4D97-AF65-F5344CB8AC3E}">
        <p14:creationId xmlns:p14="http://schemas.microsoft.com/office/powerpoint/2010/main" val="1530643459"/>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18E04C-06DE-4917-A1EC-D4C635B979C9}" type="datetimeFigureOut">
              <a:rPr lang="en-US"/>
              <a:pPr>
                <a:defRPr/>
              </a:pPr>
              <a:t>3/5/2020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929502-BC0F-4080-B28B-DC0F3FEFCD5B}" type="slidenum">
              <a:rPr lang="en-US" altLang="en-US"/>
              <a:pPr>
                <a:defRPr/>
              </a:pPr>
              <a:t>‹#›</a:t>
            </a:fld>
            <a:endParaRPr lang="en-US" altLang="en-US"/>
          </a:p>
        </p:txBody>
      </p:sp>
    </p:spTree>
    <p:extLst>
      <p:ext uri="{BB962C8B-B14F-4D97-AF65-F5344CB8AC3E}">
        <p14:creationId xmlns:p14="http://schemas.microsoft.com/office/powerpoint/2010/main" val="2613693928"/>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6950A0-406E-49B4-84FB-BF08A8E00E55}"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A88AE8-8F5F-45C2-AC9E-CFB406F13E85}" type="slidenum">
              <a:rPr lang="en-US" altLang="en-US"/>
              <a:pPr>
                <a:defRPr/>
              </a:pPr>
              <a:t>‹#›</a:t>
            </a:fld>
            <a:endParaRPr lang="en-US" altLang="en-US"/>
          </a:p>
        </p:txBody>
      </p:sp>
    </p:spTree>
    <p:extLst>
      <p:ext uri="{BB962C8B-B14F-4D97-AF65-F5344CB8AC3E}">
        <p14:creationId xmlns:p14="http://schemas.microsoft.com/office/powerpoint/2010/main" val="2151791211"/>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EF6420-4AB0-4CE6-86A8-78E83A1335DE}"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C3C9C2-EFE2-4FEB-BDA6-EED8BDE43302}" type="slidenum">
              <a:rPr lang="en-US" altLang="en-US"/>
              <a:pPr>
                <a:defRPr/>
              </a:pPr>
              <a:t>‹#›</a:t>
            </a:fld>
            <a:endParaRPr lang="en-US" altLang="en-US"/>
          </a:p>
        </p:txBody>
      </p:sp>
    </p:spTree>
    <p:extLst>
      <p:ext uri="{BB962C8B-B14F-4D97-AF65-F5344CB8AC3E}">
        <p14:creationId xmlns:p14="http://schemas.microsoft.com/office/powerpoint/2010/main" val="4196352087"/>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A26181-C81E-4EC9-B608-5583CC18CE62}"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8A917-AA7E-4D16-80B2-E6F233CF54F4}" type="slidenum">
              <a:rPr lang="en-US" altLang="en-US"/>
              <a:pPr>
                <a:defRPr/>
              </a:pPr>
              <a:t>‹#›</a:t>
            </a:fld>
            <a:endParaRPr lang="en-US" altLang="en-US"/>
          </a:p>
        </p:txBody>
      </p:sp>
    </p:spTree>
    <p:extLst>
      <p:ext uri="{BB962C8B-B14F-4D97-AF65-F5344CB8AC3E}">
        <p14:creationId xmlns:p14="http://schemas.microsoft.com/office/powerpoint/2010/main" val="224344715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1DCD154-0268-4552-AD58-C6B4729391D9}" type="datetimeFigureOut">
              <a:rPr lang="en-US"/>
              <a:pPr>
                <a:defRPr/>
              </a:pPr>
              <a:t>3/5/2020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09B11E-04CD-4419-96CA-D463E6CE2315}" type="slidenum">
              <a:rPr lang="en-US" altLang="en-US"/>
              <a:pPr>
                <a:defRPr/>
              </a:pPr>
              <a:t>‹#›</a:t>
            </a:fld>
            <a:endParaRPr lang="en-US" altLang="en-US"/>
          </a:p>
        </p:txBody>
      </p:sp>
    </p:spTree>
    <p:extLst>
      <p:ext uri="{BB962C8B-B14F-4D97-AF65-F5344CB8AC3E}">
        <p14:creationId xmlns:p14="http://schemas.microsoft.com/office/powerpoint/2010/main" val="343070533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E06357-7562-432C-935F-A819EC786E82}"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33C063-A755-4C88-95D6-F78AC79D5F64}" type="slidenum">
              <a:rPr lang="en-US" altLang="en-US"/>
              <a:pPr>
                <a:defRPr/>
              </a:pPr>
              <a:t>‹#›</a:t>
            </a:fld>
            <a:endParaRPr lang="en-US" altLang="en-US"/>
          </a:p>
        </p:txBody>
      </p:sp>
    </p:spTree>
    <p:extLst>
      <p:ext uri="{BB962C8B-B14F-4D97-AF65-F5344CB8AC3E}">
        <p14:creationId xmlns:p14="http://schemas.microsoft.com/office/powerpoint/2010/main" val="2463974006"/>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1028700"/>
            <a:ext cx="9144000" cy="46038"/>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5" name="Rectangle 4"/>
          <p:cNvSpPr/>
          <p:nvPr userDrawn="1"/>
        </p:nvSpPr>
        <p:spPr>
          <a:xfrm>
            <a:off x="0" y="914400"/>
            <a:ext cx="9144000" cy="12858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effectLst>
                <a:outerShdw blurRad="901700" dist="38100" dir="5400000" sx="12000" sy="12000" algn="ctr" rotWithShape="0">
                  <a:srgbClr val="000000">
                    <a:alpha val="38000"/>
                  </a:srgbClr>
                </a:outerShdw>
              </a:effectLst>
            </a:endParaRPr>
          </a:p>
        </p:txBody>
      </p: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2900" y="6099175"/>
            <a:ext cx="33369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97654" y="84138"/>
            <a:ext cx="9144000" cy="990600"/>
          </a:xfrm>
          <a:prstGeom prst="rect">
            <a:avLst/>
          </a:prstGeom>
          <a:noFill/>
          <a:ln>
            <a:noFill/>
          </a:ln>
        </p:spPr>
        <p:txBody>
          <a:bodyPr lIns="182880" tIns="0" rIns="457200" bIns="0" rtlCol="0">
            <a:normAutofit/>
          </a:bodyPr>
          <a:lstStyle>
            <a:lvl1pPr algn="l">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510329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9166392-03A9-41E7-9AD2-F12C51028BF9}"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E49AEF-2818-4A29-A363-0C3278918945}" type="slidenum">
              <a:rPr lang="en-US" altLang="en-US"/>
              <a:pPr>
                <a:defRPr/>
              </a:pPr>
              <a:t>‹#›</a:t>
            </a:fld>
            <a:endParaRPr lang="en-US" altLang="en-US"/>
          </a:p>
        </p:txBody>
      </p:sp>
    </p:spTree>
    <p:extLst>
      <p:ext uri="{BB962C8B-B14F-4D97-AF65-F5344CB8AC3E}">
        <p14:creationId xmlns:p14="http://schemas.microsoft.com/office/powerpoint/2010/main" val="3986368687"/>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F2430A-0B6C-4A57-A9D5-D6D6F36FF8AA}"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17240-2B80-4C13-A6DA-5796B74BE012}" type="slidenum">
              <a:rPr lang="en-US" altLang="en-US"/>
              <a:pPr>
                <a:defRPr/>
              </a:pPr>
              <a:t>‹#›</a:t>
            </a:fld>
            <a:endParaRPr lang="en-US" altLang="en-US"/>
          </a:p>
        </p:txBody>
      </p:sp>
    </p:spTree>
    <p:extLst>
      <p:ext uri="{BB962C8B-B14F-4D97-AF65-F5344CB8AC3E}">
        <p14:creationId xmlns:p14="http://schemas.microsoft.com/office/powerpoint/2010/main" val="2418209694"/>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1F0BA9-B5BE-44AF-A4B4-696FB54F4CC6}"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CB6F27-36DD-4CD9-9CFD-66761FDDE1CF}" type="slidenum">
              <a:rPr lang="en-US" altLang="en-US"/>
              <a:pPr>
                <a:defRPr/>
              </a:pPr>
              <a:t>‹#›</a:t>
            </a:fld>
            <a:endParaRPr lang="en-US" altLang="en-US"/>
          </a:p>
        </p:txBody>
      </p:sp>
    </p:spTree>
    <p:extLst>
      <p:ext uri="{BB962C8B-B14F-4D97-AF65-F5344CB8AC3E}">
        <p14:creationId xmlns:p14="http://schemas.microsoft.com/office/powerpoint/2010/main" val="3619380753"/>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732CC43-3E37-45A6-A456-5A94FA1C7A65}"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363EB7-5CB9-4293-ADCD-3F0007909983}" type="slidenum">
              <a:rPr lang="en-US" altLang="en-US"/>
              <a:pPr>
                <a:defRPr/>
              </a:pPr>
              <a:t>‹#›</a:t>
            </a:fld>
            <a:endParaRPr lang="en-US" altLang="en-US"/>
          </a:p>
        </p:txBody>
      </p:sp>
    </p:spTree>
    <p:extLst>
      <p:ext uri="{BB962C8B-B14F-4D97-AF65-F5344CB8AC3E}">
        <p14:creationId xmlns:p14="http://schemas.microsoft.com/office/powerpoint/2010/main" val="3765746811"/>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C0462AF-9567-4B79-A291-8A08133C96F4}" type="datetimeFigureOut">
              <a:rPr lang="en-US"/>
              <a:pPr>
                <a:defRPr/>
              </a:pPr>
              <a:t>3/5/2020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7840F0-750A-4230-A74D-6DE30B50EC01}" type="slidenum">
              <a:rPr lang="en-US" altLang="en-US"/>
              <a:pPr>
                <a:defRPr/>
              </a:pPr>
              <a:t>‹#›</a:t>
            </a:fld>
            <a:endParaRPr lang="en-US" altLang="en-US"/>
          </a:p>
        </p:txBody>
      </p:sp>
    </p:spTree>
    <p:extLst>
      <p:ext uri="{BB962C8B-B14F-4D97-AF65-F5344CB8AC3E}">
        <p14:creationId xmlns:p14="http://schemas.microsoft.com/office/powerpoint/2010/main" val="645903005"/>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E001006-BDBB-4F2B-8A64-9C9D87D3447D}" type="datetimeFigureOut">
              <a:rPr lang="en-US"/>
              <a:pPr>
                <a:defRPr/>
              </a:pPr>
              <a:t>3/5/2020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E8F466-340D-4AAA-A606-16D7929361EE}" type="slidenum">
              <a:rPr lang="en-US" altLang="en-US"/>
              <a:pPr>
                <a:defRPr/>
              </a:pPr>
              <a:t>‹#›</a:t>
            </a:fld>
            <a:endParaRPr lang="en-US" altLang="en-US"/>
          </a:p>
        </p:txBody>
      </p:sp>
    </p:spTree>
    <p:extLst>
      <p:ext uri="{BB962C8B-B14F-4D97-AF65-F5344CB8AC3E}">
        <p14:creationId xmlns:p14="http://schemas.microsoft.com/office/powerpoint/2010/main" val="841471638"/>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34D380-0422-48B8-B9F0-86D2BB30C9AC}" type="datetimeFigureOut">
              <a:rPr lang="en-US"/>
              <a:pPr>
                <a:defRPr/>
              </a:pPr>
              <a:t>3/5/2020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8862E3-5E2B-4960-AE5A-E44422B4E53C}" type="slidenum">
              <a:rPr lang="en-US" altLang="en-US"/>
              <a:pPr>
                <a:defRPr/>
              </a:pPr>
              <a:t>‹#›</a:t>
            </a:fld>
            <a:endParaRPr lang="en-US" altLang="en-US"/>
          </a:p>
        </p:txBody>
      </p:sp>
    </p:spTree>
    <p:extLst>
      <p:ext uri="{BB962C8B-B14F-4D97-AF65-F5344CB8AC3E}">
        <p14:creationId xmlns:p14="http://schemas.microsoft.com/office/powerpoint/2010/main" val="2350960204"/>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B15BA7-747B-4D7A-81A6-0C38EE9A79D0}"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863633-BDFE-45E2-B100-FF2A318DA632}" type="slidenum">
              <a:rPr lang="en-US" altLang="en-US"/>
              <a:pPr>
                <a:defRPr/>
              </a:pPr>
              <a:t>‹#›</a:t>
            </a:fld>
            <a:endParaRPr lang="en-US" altLang="en-US"/>
          </a:p>
        </p:txBody>
      </p:sp>
    </p:spTree>
    <p:extLst>
      <p:ext uri="{BB962C8B-B14F-4D97-AF65-F5344CB8AC3E}">
        <p14:creationId xmlns:p14="http://schemas.microsoft.com/office/powerpoint/2010/main" val="70801409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30F4E29-579D-41B3-9C61-7F332910DCFA}" type="datetimeFigureOut">
              <a:rPr lang="en-US"/>
              <a:pPr>
                <a:defRPr/>
              </a:pPr>
              <a:t>3/5/2020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194689-61D4-48E5-8400-AA1CED58B5DD}" type="slidenum">
              <a:rPr lang="en-US" altLang="en-US"/>
              <a:pPr>
                <a:defRPr/>
              </a:pPr>
              <a:t>‹#›</a:t>
            </a:fld>
            <a:endParaRPr lang="en-US" altLang="en-US"/>
          </a:p>
        </p:txBody>
      </p:sp>
    </p:spTree>
    <p:extLst>
      <p:ext uri="{BB962C8B-B14F-4D97-AF65-F5344CB8AC3E}">
        <p14:creationId xmlns:p14="http://schemas.microsoft.com/office/powerpoint/2010/main" val="1309657222"/>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98BC92-2289-4D7C-82C7-16A4393B1194}"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B7AF73-20CB-4D7A-A0F0-53390B759F9A}" type="slidenum">
              <a:rPr lang="en-US" altLang="en-US"/>
              <a:pPr>
                <a:defRPr/>
              </a:pPr>
              <a:t>‹#›</a:t>
            </a:fld>
            <a:endParaRPr lang="en-US" altLang="en-US"/>
          </a:p>
        </p:txBody>
      </p:sp>
    </p:spTree>
    <p:extLst>
      <p:ext uri="{BB962C8B-B14F-4D97-AF65-F5344CB8AC3E}">
        <p14:creationId xmlns:p14="http://schemas.microsoft.com/office/powerpoint/2010/main" val="3933445256"/>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3CE6EF-C535-4453-B4C5-BE4677E85F5D}"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1C5DD-3644-44FA-A665-9074E6E5E217}" type="slidenum">
              <a:rPr lang="en-US" altLang="en-US"/>
              <a:pPr>
                <a:defRPr/>
              </a:pPr>
              <a:t>‹#›</a:t>
            </a:fld>
            <a:endParaRPr lang="en-US" altLang="en-US"/>
          </a:p>
        </p:txBody>
      </p:sp>
    </p:spTree>
    <p:extLst>
      <p:ext uri="{BB962C8B-B14F-4D97-AF65-F5344CB8AC3E}">
        <p14:creationId xmlns:p14="http://schemas.microsoft.com/office/powerpoint/2010/main" val="3143250895"/>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8FABC0-EC54-41B3-9189-03EF15C661EB}" type="datetimeFigureOut">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F4962-9C0B-4BDD-A5F7-A818ABB7C677}" type="slidenum">
              <a:rPr lang="en-US" altLang="en-US"/>
              <a:pPr>
                <a:defRPr/>
              </a:pPr>
              <a:t>‹#›</a:t>
            </a:fld>
            <a:endParaRPr lang="en-US" altLang="en-US"/>
          </a:p>
        </p:txBody>
      </p:sp>
    </p:spTree>
    <p:extLst>
      <p:ext uri="{BB962C8B-B14F-4D97-AF65-F5344CB8AC3E}">
        <p14:creationId xmlns:p14="http://schemas.microsoft.com/office/powerpoint/2010/main" val="1402048652"/>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1028700"/>
            <a:ext cx="9144000" cy="46038"/>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914400"/>
            <a:ext cx="9144000" cy="12858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ffectLst>
                <a:outerShdw blurRad="901700" dist="38100" dir="5400000" sx="12000" sy="12000" algn="ctr" rotWithShape="0">
                  <a:srgbClr val="000000">
                    <a:alpha val="38000"/>
                  </a:srgbClr>
                </a:outerShdw>
              </a:effectLst>
            </a:endParaRPr>
          </a:p>
        </p:txBody>
      </p:sp>
      <p:sp>
        <p:nvSpPr>
          <p:cNvPr id="11" name="Title Placeholder 1"/>
          <p:cNvSpPr>
            <a:spLocks noGrp="1"/>
          </p:cNvSpPr>
          <p:nvPr>
            <p:ph type="title"/>
          </p:nvPr>
        </p:nvSpPr>
        <p:spPr>
          <a:xfrm>
            <a:off x="-965200" y="0"/>
            <a:ext cx="9144000" cy="990600"/>
          </a:xfrm>
          <a:prstGeom prst="rect">
            <a:avLst/>
          </a:prstGeom>
          <a:noFill/>
          <a:ln>
            <a:noFill/>
          </a:ln>
        </p:spPr>
        <p:txBody>
          <a:bodyPr lIns="182880" tIns="0" rIns="457200" bIns="0" rtlCol="0">
            <a:normAutofit/>
          </a:bodyPr>
          <a:lstStyle>
            <a:lvl1pPr algn="l">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3012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4 - Black Background w/ Gold Subtitl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3375" y="5767388"/>
            <a:ext cx="3338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57200" y="1949817"/>
            <a:ext cx="8001000" cy="815608"/>
          </a:xfrm>
          <a:prstGeom prst="rect">
            <a:avLst/>
          </a:prstGeom>
        </p:spPr>
        <p:txBody>
          <a:bodyPr lIns="0" bIns="91440" anchor="b">
            <a:spAutoFit/>
          </a:bodyPr>
          <a:lstStyle>
            <a:lvl1pPr algn="l">
              <a:defRPr>
                <a:solidFill>
                  <a:schemeClr val="bg1"/>
                </a:solidFill>
                <a:effectLst>
                  <a:outerShdw blurRad="50800" dist="38100" dir="2700000" algn="tl" rotWithShape="0">
                    <a:prstClr val="black"/>
                  </a:outerShdw>
                </a:effectLst>
              </a:defRPr>
            </a:lvl1pPr>
          </a:lstStyle>
          <a:p>
            <a:r>
              <a:rPr lang="en-US"/>
              <a:t>Click to edit Master title style</a:t>
            </a:r>
            <a:endParaRPr lang="en-US" dirty="0"/>
          </a:p>
        </p:txBody>
      </p:sp>
      <p:sp>
        <p:nvSpPr>
          <p:cNvPr id="11" name="Subtitle 2"/>
          <p:cNvSpPr>
            <a:spLocks noGrp="1"/>
          </p:cNvSpPr>
          <p:nvPr>
            <p:ph type="subTitle" idx="1"/>
          </p:nvPr>
        </p:nvSpPr>
        <p:spPr>
          <a:xfrm>
            <a:off x="457200" y="2790372"/>
            <a:ext cx="8001000" cy="584775"/>
          </a:xfrm>
        </p:spPr>
        <p:txBody>
          <a:bodyPr lIns="0" tIns="0" bIns="91440">
            <a:spAutoFit/>
          </a:bodyPr>
          <a:lstStyle>
            <a:lvl1pPr marL="0" indent="0" algn="l">
              <a:buNone/>
              <a:defRPr b="1">
                <a:solidFill>
                  <a:schemeClr val="bg2"/>
                </a:solidFill>
                <a:effectLst>
                  <a:outerShdw blurRad="50800" dist="38100" dir="2700000" algn="tl" rotWithShape="0">
                    <a:prstClr val="black"/>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8"/>
          <p:cNvSpPr>
            <a:spLocks noGrp="1"/>
          </p:cNvSpPr>
          <p:nvPr>
            <p:ph type="body" sz="quarter" idx="10"/>
          </p:nvPr>
        </p:nvSpPr>
        <p:spPr>
          <a:xfrm>
            <a:off x="457200" y="3399972"/>
            <a:ext cx="8001000" cy="400110"/>
          </a:xfrm>
        </p:spPr>
        <p:txBody>
          <a:bodyPr lIns="0">
            <a:spAutoFit/>
          </a:bodyPr>
          <a:lstStyle>
            <a:lvl1pPr>
              <a:buNone/>
              <a:defRPr sz="2000" b="0" cap="all" baseline="0"/>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619726591"/>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4 - Black Background w/ Gold Subtitl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57200" y="1949817"/>
            <a:ext cx="8001000" cy="815608"/>
          </a:xfrm>
          <a:prstGeom prst="rect">
            <a:avLst/>
          </a:prstGeom>
        </p:spPr>
        <p:txBody>
          <a:bodyPr lIns="0" bIns="91440" anchor="b" anchorCtr="0">
            <a:spAutoFit/>
          </a:bodyPr>
          <a:lstStyle>
            <a:lvl1pPr algn="l">
              <a:defRPr>
                <a:solidFill>
                  <a:schemeClr val="bg1"/>
                </a:solidFill>
                <a:effectLst>
                  <a:outerShdw blurRad="50800" dist="38100" dir="2700000" algn="tl" rotWithShape="0">
                    <a:prstClr val="black"/>
                  </a:outerShdw>
                </a:effectLst>
              </a:defRPr>
            </a:lvl1pPr>
          </a:lstStyle>
          <a:p>
            <a:r>
              <a:rPr lang="en-US" dirty="0"/>
              <a:t>presentation title (lowercase)</a:t>
            </a:r>
          </a:p>
        </p:txBody>
      </p:sp>
      <p:sp>
        <p:nvSpPr>
          <p:cNvPr id="11" name="Subtitle 2"/>
          <p:cNvSpPr>
            <a:spLocks noGrp="1"/>
          </p:cNvSpPr>
          <p:nvPr>
            <p:ph type="subTitle" idx="1" hasCustomPrompt="1"/>
          </p:nvPr>
        </p:nvSpPr>
        <p:spPr>
          <a:xfrm>
            <a:off x="457200" y="2790372"/>
            <a:ext cx="8001000" cy="584775"/>
          </a:xfrm>
        </p:spPr>
        <p:txBody>
          <a:bodyPr wrap="square" lIns="0" tIns="0" bIns="91440">
            <a:spAutoFit/>
          </a:bodyPr>
          <a:lstStyle>
            <a:lvl1pPr marL="0" indent="0" algn="l">
              <a:buNone/>
              <a:defRPr b="1">
                <a:solidFill>
                  <a:schemeClr val="bg2"/>
                </a:solidFill>
                <a:effectLst>
                  <a:outerShdw blurRad="50800" dist="38100" dir="2700000" algn="tl" rotWithShape="0">
                    <a:prstClr val="black"/>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style</a:t>
            </a:r>
          </a:p>
        </p:txBody>
      </p:sp>
      <p:sp>
        <p:nvSpPr>
          <p:cNvPr id="12" name="Text Placeholder 18"/>
          <p:cNvSpPr>
            <a:spLocks noGrp="1"/>
          </p:cNvSpPr>
          <p:nvPr>
            <p:ph type="body" sz="quarter" idx="10" hasCustomPrompt="1"/>
          </p:nvPr>
        </p:nvSpPr>
        <p:spPr>
          <a:xfrm>
            <a:off x="457200" y="3399972"/>
            <a:ext cx="8001000" cy="400110"/>
          </a:xfrm>
        </p:spPr>
        <p:txBody>
          <a:bodyPr wrap="square" lIns="0">
            <a:spAutoFit/>
          </a:bodyPr>
          <a:lstStyle>
            <a:lvl1pPr>
              <a:buNone/>
              <a:defRPr sz="2000" b="0" cap="all" baseline="0"/>
            </a:lvl1pPr>
            <a:lvl2pPr>
              <a:buNone/>
              <a:defRPr/>
            </a:lvl2pPr>
            <a:lvl3pPr>
              <a:buNone/>
              <a:defRPr/>
            </a:lvl3pPr>
            <a:lvl4pPr>
              <a:buNone/>
              <a:defRPr/>
            </a:lvl4pPr>
            <a:lvl5pPr>
              <a:buNone/>
              <a:defRPr/>
            </a:lvl5pPr>
          </a:lstStyle>
          <a:p>
            <a:pPr lvl="0"/>
            <a:r>
              <a:rPr lang="en-US" dirty="0"/>
              <a:t>Alternate subtitle</a:t>
            </a:r>
          </a:p>
        </p:txBody>
      </p:sp>
    </p:spTree>
    <p:extLst>
      <p:ext uri="{BB962C8B-B14F-4D97-AF65-F5344CB8AC3E}">
        <p14:creationId xmlns:p14="http://schemas.microsoft.com/office/powerpoint/2010/main" val="2732418195"/>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05428" y="2895600"/>
            <a:ext cx="5715000" cy="1066800"/>
          </a:xfrm>
        </p:spPr>
        <p:txBody>
          <a:bodyPr>
            <a:normAutofit/>
          </a:bodyPr>
          <a:lstStyle>
            <a:lvl1pPr algn="ctr">
              <a:buNone/>
              <a:defRPr sz="4800" b="1"/>
            </a:lvl1pPr>
            <a:lvl2pPr>
              <a:buNone/>
              <a:defRPr/>
            </a:lvl2pPr>
            <a:lvl3pPr>
              <a:buNone/>
              <a:defRPr/>
            </a:lvl3pPr>
            <a:lvl4pPr>
              <a:buNone/>
              <a:defRPr/>
            </a:lvl4pPr>
            <a:lvl5pPr>
              <a:buNone/>
              <a:defRPr/>
            </a:lvl5pPr>
          </a:lstStyle>
          <a:p>
            <a:pPr algn="ctr"/>
            <a:r>
              <a:rPr lang="en-US" sz="6000" b="1" spc="-150" dirty="0">
                <a:solidFill>
                  <a:schemeClr val="bg1"/>
                </a:solidFill>
                <a:latin typeface="Arial" pitchFamily="34" charset="0"/>
                <a:cs typeface="Arial" pitchFamily="34" charset="0"/>
              </a:rPr>
              <a:t>body</a:t>
            </a:r>
            <a:r>
              <a:rPr lang="en-US" sz="6000" b="1" spc="-150" baseline="0" dirty="0">
                <a:solidFill>
                  <a:schemeClr val="bg1"/>
                </a:solidFill>
                <a:latin typeface="Arial" pitchFamily="34" charset="0"/>
                <a:cs typeface="Arial" pitchFamily="34" charset="0"/>
              </a:rPr>
              <a:t> text</a:t>
            </a:r>
            <a:endParaRPr lang="en-US" sz="6000" b="1" spc="-15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8287036"/>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Layout 1 (Title &amp; Content) - M &amp; G Header w/ Black Backgroun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Tree>
    <p:extLst>
      <p:ext uri="{BB962C8B-B14F-4D97-AF65-F5344CB8AC3E}">
        <p14:creationId xmlns:p14="http://schemas.microsoft.com/office/powerpoint/2010/main" val="277307123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Layout 1 (Two Content) - M &amp; G Header w/ Black Backgroun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
        <p:nvSpPr>
          <p:cNvPr id="9"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28048275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Layout 1 (Comparison) - M &amp; G Header w/ Black Gradient Backgroun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
        <p:nvSpPr>
          <p:cNvPr id="13"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195852279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FD3982-A342-4E95-94E6-E7EC28FD7430}" type="datetimeFigureOut">
              <a:rPr lang="en-US"/>
              <a:pPr>
                <a:defRPr/>
              </a:pPr>
              <a:t>3/5/2020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4B8866-9203-4E0A-BC40-B2AA388E3041}" type="slidenum">
              <a:rPr lang="en-US" altLang="en-US"/>
              <a:pPr>
                <a:defRPr/>
              </a:pPr>
              <a:t>‹#›</a:t>
            </a:fld>
            <a:endParaRPr lang="en-US" altLang="en-US"/>
          </a:p>
        </p:txBody>
      </p:sp>
    </p:spTree>
    <p:extLst>
      <p:ext uri="{BB962C8B-B14F-4D97-AF65-F5344CB8AC3E}">
        <p14:creationId xmlns:p14="http://schemas.microsoft.com/office/powerpoint/2010/main" val="3512015253"/>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Layout 1 (Title Only) - M &amp; G Header w/ Black Backgroun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ffectLst>
                <a:outerShdw blurRad="901700" dist="38100" dir="5400000" sx="12000" sy="12000" algn="ctr" rotWithShape="0">
                  <a:srgbClr val="000000">
                    <a:alpha val="38000"/>
                  </a:srgbClr>
                </a:outerShdw>
              </a:effectLst>
            </a:endParaRPr>
          </a:p>
        </p:txBody>
      </p:sp>
      <p:sp>
        <p:nvSpPr>
          <p:cNvPr id="7"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367121191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Layout 1 (Blank) - M &amp; G Header w/ Black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02415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762000" y="1600200"/>
            <a:ext cx="7620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929322876"/>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yout 1 (Two Content) - M &amp; G Header w/ Black Backgroun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97409787"/>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yout 1 (Comparison) - M &amp; G Header w/ Black Gradient Backgroun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083600612"/>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yout 1 (Title Only) - M &amp; G Header w/ Black Background">
    <p:spTree>
      <p:nvGrpSpPr>
        <p:cNvPr id="1" name=""/>
        <p:cNvGrpSpPr/>
        <p:nvPr/>
      </p:nvGrpSpPr>
      <p:grpSpPr>
        <a:xfrm>
          <a:off x="0" y="0"/>
          <a:ext cx="0" cy="0"/>
          <a:chOff x="0" y="0"/>
          <a:chExt cx="0" cy="0"/>
        </a:xfrm>
      </p:grpSpPr>
      <p:sp>
        <p:nvSpPr>
          <p:cNvPr id="9" name="Rectangle 8"/>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endParaRPr lang="en-US">
              <a:solidFill>
                <a:prstClr val="white"/>
              </a:solidFill>
            </a:endParaRPr>
          </a:p>
        </p:txBody>
      </p:sp>
      <p:sp>
        <p:nvSpPr>
          <p:cNvPr id="12" name="Rectangle 11"/>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a:t>title style (lowercase)</a:t>
            </a:r>
          </a:p>
        </p:txBody>
      </p:sp>
    </p:spTree>
    <p:extLst>
      <p:ext uri="{BB962C8B-B14F-4D97-AF65-F5344CB8AC3E}">
        <p14:creationId xmlns:p14="http://schemas.microsoft.com/office/powerpoint/2010/main" val="2239848507"/>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Layout 1 (Blank) - M &amp; G Header w/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89809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F06EFA-0045-4BFD-A1D9-01BE9C267825}"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1717F0-66CB-43E0-B4A5-7BD36235ADDE}" type="slidenum">
              <a:rPr lang="en-US" altLang="en-US"/>
              <a:pPr>
                <a:defRPr/>
              </a:pPr>
              <a:t>‹#›</a:t>
            </a:fld>
            <a:endParaRPr lang="en-US" altLang="en-US"/>
          </a:p>
        </p:txBody>
      </p:sp>
    </p:spTree>
    <p:extLst>
      <p:ext uri="{BB962C8B-B14F-4D97-AF65-F5344CB8AC3E}">
        <p14:creationId xmlns:p14="http://schemas.microsoft.com/office/powerpoint/2010/main" val="41635269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8BF0D9-C67F-4198-8094-30B4DC2D37A2}" type="datetimeFigureOut">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24197C-A124-406C-80D0-87989C96D2A9}" type="slidenum">
              <a:rPr lang="en-US" altLang="en-US"/>
              <a:pPr>
                <a:defRPr/>
              </a:pPr>
              <a:t>‹#›</a:t>
            </a:fld>
            <a:endParaRPr lang="en-US" altLang="en-US"/>
          </a:p>
        </p:txBody>
      </p:sp>
    </p:spTree>
    <p:extLst>
      <p:ext uri="{BB962C8B-B14F-4D97-AF65-F5344CB8AC3E}">
        <p14:creationId xmlns:p14="http://schemas.microsoft.com/office/powerpoint/2010/main" val="305243582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50DA8B7-8B33-4D82-9E38-9A0390EC398E}" type="datetimeFigureOut">
              <a:rPr lang="en-US">
                <a:latin typeface="Calibri" panose="020F0502020204030204" pitchFamily="34" charset="0"/>
                <a:ea typeface="MS PGothic" panose="020B0600070205080204" pitchFamily="34" charset="-128"/>
              </a:rPr>
              <a:pPr>
                <a:defRPr/>
              </a:pPr>
              <a:t>3/5/2020</a:t>
            </a:fld>
            <a:endParaRPr lang="en-US">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A112E9D-EBE1-459F-9484-B1803E7D4EAA}" type="slidenum">
              <a:rPr lang="en-US" altLang="en-US">
                <a:latin typeface="Calibri" panose="020F0502020204030204" pitchFamily="34" charset="0"/>
                <a:ea typeface="MS PGothic" panose="020B0600070205080204" pitchFamily="34" charset="-128"/>
              </a:rPr>
              <a:pPr>
                <a:defRPr/>
              </a:pPr>
              <a:t>‹#›</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2018225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178FFCBD-D5D3-354F-A59A-5D0EA2DAAF8E}" type="datetimeFigureOut">
              <a:rPr lang="en-US" smtClean="0">
                <a:solidFill>
                  <a:prstClr val="black">
                    <a:tint val="75000"/>
                  </a:prstClr>
                </a:solidFill>
                <a:latin typeface="Arial" panose="020B0604020202020204"/>
                <a:ea typeface="+mn-ea"/>
              </a:rPr>
              <a:pPr defTabSz="914400" eaLnBrk="1" fontAlgn="auto" hangingPunct="1">
                <a:spcBef>
                  <a:spcPts val="0"/>
                </a:spcBef>
                <a:spcAft>
                  <a:spcPts val="0"/>
                </a:spcAft>
              </a:pPr>
              <a:t>3/5/2020</a:t>
            </a:fld>
            <a:endParaRPr lang="en-US">
              <a:solidFill>
                <a:prstClr val="black">
                  <a:tint val="75000"/>
                </a:prstClr>
              </a:solidFill>
              <a:latin typeface="Arial" panose="020B060402020202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en-US">
              <a:solidFill>
                <a:prstClr val="black">
                  <a:tint val="75000"/>
                </a:prstClr>
              </a:solidFill>
              <a:latin typeface="Arial" panose="020B060402020202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276B8713-F62E-6E40-8DC4-DBB56627770D}" type="slidenum">
              <a:rPr lang="en-US" smtClean="0">
                <a:solidFill>
                  <a:prstClr val="black">
                    <a:tint val="75000"/>
                  </a:prstClr>
                </a:solidFill>
                <a:latin typeface="Arial" panose="020B0604020202020204"/>
                <a:ea typeface="+mn-ea"/>
              </a:rPr>
              <a:pPr defTabSz="914400" eaLnBrk="1" fontAlgn="auto" hangingPunct="1">
                <a:spcBef>
                  <a:spcPts val="0"/>
                </a:spcBef>
                <a:spcAft>
                  <a:spcPts val="0"/>
                </a:spcAft>
              </a:pPr>
              <a:t>‹#›</a:t>
            </a:fld>
            <a:endParaRPr lang="en-US">
              <a:solidFill>
                <a:prstClr val="black">
                  <a:tint val="75000"/>
                </a:prstClr>
              </a:solidFill>
              <a:latin typeface="Arial" panose="020B0604020202020204"/>
              <a:ea typeface="+mn-ea"/>
            </a:endParaRPr>
          </a:p>
        </p:txBody>
      </p:sp>
    </p:spTree>
    <p:extLst>
      <p:ext uri="{BB962C8B-B14F-4D97-AF65-F5344CB8AC3E}">
        <p14:creationId xmlns:p14="http://schemas.microsoft.com/office/powerpoint/2010/main" val="348465646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991" r:id="rId12"/>
    <p:sldLayoutId id="2147483988" r:id="rId13"/>
    <p:sldLayoutId id="2147483832" r:id="rId14"/>
    <p:sldLayoutId id="2147483835" r:id="rId15"/>
    <p:sldLayoutId id="2147483836" r:id="rId16"/>
    <p:sldLayoutId id="2147483802" r:id="rId17"/>
    <p:sldLayoutId id="2147483804" r:id="rId18"/>
    <p:sldLayoutId id="2147483805" r:id="rId19"/>
    <p:sldLayoutId id="2147483806" r:id="rId20"/>
    <p:sldLayoutId id="2147483809" r:id="rId21"/>
    <p:sldLayoutId id="2147483810" r:id="rId22"/>
    <p:sldLayoutId id="2147483811" r:id="rId23"/>
    <p:sldLayoutId id="2147483812" r:id="rId24"/>
    <p:sldLayoutId id="2147483924" r:id="rId25"/>
    <p:sldLayoutId id="2147483925" r:id="rId26"/>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43E4E1-3EA5-4FDE-B78F-3F980866227E}" type="datetimeFigureOut">
              <a:rPr lang="en-US"/>
              <a:pPr>
                <a:defRPr/>
              </a:pPr>
              <a:t>3/5/2020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37DAC2-0727-46EE-A8C3-4A2F01EA759B}" type="slidenum">
              <a:rPr lang="en-US" altLang="en-US"/>
              <a:pPr>
                <a:defRPr/>
              </a:pPr>
              <a:t>‹#›</a:t>
            </a:fld>
            <a:endParaRPr lang="en-US" altLang="en-US"/>
          </a:p>
        </p:txBody>
      </p:sp>
    </p:spTree>
    <p:extLst>
      <p:ext uri="{BB962C8B-B14F-4D97-AF65-F5344CB8AC3E}">
        <p14:creationId xmlns:p14="http://schemas.microsoft.com/office/powerpoint/2010/main" val="154111214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7" r:id="rId12"/>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412904A-B4BD-4A95-B0C5-4F0ADE2349BE}" type="datetimeFigureOut">
              <a:rPr lang="en-US"/>
              <a:pPr>
                <a:defRPr/>
              </a:pPr>
              <a:t>3/5/2020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660E40E-A149-4BBF-AA21-FEC9A89B2DFF}" type="slidenum">
              <a:rPr lang="en-US" altLang="en-US"/>
              <a:pPr>
                <a:defRPr/>
              </a:pPr>
              <a:t>‹#›</a:t>
            </a:fld>
            <a:endParaRPr lang="en-US" altLang="en-US"/>
          </a:p>
        </p:txBody>
      </p:sp>
    </p:spTree>
    <p:extLst>
      <p:ext uri="{BB962C8B-B14F-4D97-AF65-F5344CB8AC3E}">
        <p14:creationId xmlns:p14="http://schemas.microsoft.com/office/powerpoint/2010/main" val="187191187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00200"/>
            <a:ext cx="7696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0" y="0"/>
            <a:ext cx="9144000" cy="990600"/>
          </a:xfrm>
          <a:prstGeom prst="rect">
            <a:avLst/>
          </a:prstGeom>
          <a:solidFill>
            <a:schemeClr val="tx1"/>
          </a:solidFill>
        </p:spPr>
        <p:txBody>
          <a:bodyPr vert="horz" lIns="457200" tIns="45720" rIns="457200" bIns="182880" rtlCol="0" anchor="b" anchorCtr="0">
            <a:normAutofit/>
          </a:bodyPr>
          <a:lstStyle/>
          <a:p>
            <a:r>
              <a:rPr lang="en-US" dirty="0"/>
              <a:t>title style (lowercase)</a:t>
            </a:r>
          </a:p>
        </p:txBody>
      </p:sp>
    </p:spTree>
    <p:extLst>
      <p:ext uri="{BB962C8B-B14F-4D97-AF65-F5344CB8AC3E}">
        <p14:creationId xmlns:p14="http://schemas.microsoft.com/office/powerpoint/2010/main" val="116756615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spd="slow">
    <p:wipe/>
  </p:transition>
  <p:txStyles>
    <p:titleStyle>
      <a:lvl1pPr algn="r" defTabSz="914400" rtl="0" eaLnBrk="1" latinLnBrk="0" hangingPunct="1">
        <a:lnSpc>
          <a:spcPts val="3600"/>
        </a:lnSpc>
        <a:spcBef>
          <a:spcPct val="0"/>
        </a:spcBef>
        <a:buNone/>
        <a:defRPr sz="4000" b="1" kern="1200">
          <a:solidFill>
            <a:schemeClr val="bg1"/>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3212" y="4350640"/>
            <a:ext cx="4451685" cy="1655762"/>
          </a:xfrm>
        </p:spPr>
        <p:txBody>
          <a:bodyPr>
            <a:normAutofit/>
          </a:bodyPr>
          <a:lstStyle/>
          <a:p>
            <a:r>
              <a:rPr lang="en-US" sz="1900" dirty="0"/>
              <a:t>Christopher Abert</a:t>
            </a:r>
          </a:p>
        </p:txBody>
      </p:sp>
      <p:pic>
        <p:nvPicPr>
          <p:cNvPr id="19" name="Picture 18">
            <a:extLst>
              <a:ext uri="{FF2B5EF4-FFF2-40B4-BE49-F238E27FC236}">
                <a16:creationId xmlns:a16="http://schemas.microsoft.com/office/drawing/2014/main" id="{57A59BD4-0F7C-46CE-815B-719D5DAF49FC}"/>
              </a:ext>
            </a:extLst>
          </p:cNvPr>
          <p:cNvPicPr>
            <a:picLocks noChangeAspect="1"/>
          </p:cNvPicPr>
          <p:nvPr/>
        </p:nvPicPr>
        <p:blipFill>
          <a:blip r:embed="rId3"/>
          <a:stretch>
            <a:fillRect/>
          </a:stretch>
        </p:blipFill>
        <p:spPr>
          <a:xfrm>
            <a:off x="3699800" y="5685492"/>
            <a:ext cx="1831094" cy="986470"/>
          </a:xfrm>
          <a:prstGeom prst="rect">
            <a:avLst/>
          </a:prstGeom>
        </p:spPr>
      </p:pic>
      <p:sp>
        <p:nvSpPr>
          <p:cNvPr id="24" name="Rectangle 23">
            <a:extLst>
              <a:ext uri="{FF2B5EF4-FFF2-40B4-BE49-F238E27FC236}">
                <a16:creationId xmlns:a16="http://schemas.microsoft.com/office/drawing/2014/main" id="{9D291F81-BB1E-41EA-8927-FEF2B18D17E7}"/>
              </a:ext>
            </a:extLst>
          </p:cNvPr>
          <p:cNvSpPr/>
          <p:nvPr/>
        </p:nvSpPr>
        <p:spPr>
          <a:xfrm>
            <a:off x="669432" y="2341208"/>
            <a:ext cx="8458201" cy="11847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11215" y="1130432"/>
            <a:ext cx="77724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7200" b="1" kern="1200">
                <a:solidFill>
                  <a:schemeClr val="tx1"/>
                </a:solidFill>
                <a:latin typeface="Arial" charset="0"/>
                <a:ea typeface="Arial" charset="0"/>
                <a:cs typeface="Arial" charset="0"/>
              </a:defRPr>
            </a:lvl1pPr>
          </a:lstStyle>
          <a:p>
            <a:pPr fontAlgn="auto">
              <a:spcAft>
                <a:spcPts val="0"/>
              </a:spcAft>
            </a:pPr>
            <a:r>
              <a:rPr lang="en-US" sz="4000" dirty="0">
                <a:solidFill>
                  <a:schemeClr val="bg1"/>
                </a:solidFill>
              </a:rPr>
              <a:t>stigma</a:t>
            </a:r>
          </a:p>
          <a:p>
            <a:pPr fontAlgn="auto">
              <a:spcAft>
                <a:spcPts val="0"/>
              </a:spcAft>
            </a:pPr>
            <a:r>
              <a:rPr lang="en-US" sz="2000" b="0" dirty="0">
                <a:solidFill>
                  <a:schemeClr val="bg1"/>
                </a:solidFill>
              </a:rPr>
              <a:t>attitudes toward those with substance use disorders and the impact on care </a:t>
            </a:r>
          </a:p>
        </p:txBody>
      </p:sp>
      <p:pic>
        <p:nvPicPr>
          <p:cNvPr id="25" name="Picture 24">
            <a:extLst>
              <a:ext uri="{FF2B5EF4-FFF2-40B4-BE49-F238E27FC236}">
                <a16:creationId xmlns:a16="http://schemas.microsoft.com/office/drawing/2014/main" id="{28E5CC2F-E1E9-4EB1-A6BA-6D5F74F61395}"/>
              </a:ext>
            </a:extLst>
          </p:cNvPr>
          <p:cNvPicPr>
            <a:picLocks noChangeAspect="1"/>
          </p:cNvPicPr>
          <p:nvPr/>
        </p:nvPicPr>
        <p:blipFill>
          <a:blip r:embed="rId4"/>
          <a:stretch>
            <a:fillRect/>
          </a:stretch>
        </p:blipFill>
        <p:spPr>
          <a:xfrm>
            <a:off x="303758" y="5769876"/>
            <a:ext cx="2945879" cy="828901"/>
          </a:xfrm>
          <a:prstGeom prst="rect">
            <a:avLst/>
          </a:prstGeom>
        </p:spPr>
      </p:pic>
      <p:pic>
        <p:nvPicPr>
          <p:cNvPr id="26" name="Picture 25">
            <a:extLst>
              <a:ext uri="{FF2B5EF4-FFF2-40B4-BE49-F238E27FC236}">
                <a16:creationId xmlns:a16="http://schemas.microsoft.com/office/drawing/2014/main" id="{EE5A275D-87CF-4329-B797-E661ED68BDD9}"/>
              </a:ext>
            </a:extLst>
          </p:cNvPr>
          <p:cNvPicPr>
            <a:picLocks noChangeAspect="1"/>
          </p:cNvPicPr>
          <p:nvPr/>
        </p:nvPicPr>
        <p:blipFill>
          <a:blip r:embed="rId5"/>
          <a:stretch>
            <a:fillRect/>
          </a:stretch>
        </p:blipFill>
        <p:spPr>
          <a:xfrm>
            <a:off x="5795334" y="5576324"/>
            <a:ext cx="3205804" cy="1184753"/>
          </a:xfrm>
          <a:prstGeom prst="rect">
            <a:avLst/>
          </a:prstGeom>
        </p:spPr>
      </p:pic>
    </p:spTree>
    <p:extLst>
      <p:ext uri="{BB962C8B-B14F-4D97-AF65-F5344CB8AC3E}">
        <p14:creationId xmlns:p14="http://schemas.microsoft.com/office/powerpoint/2010/main" val="1004934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2700"/>
            <a:ext cx="9144000" cy="990600"/>
          </a:xfrm>
        </p:spPr>
        <p:txBody>
          <a:bodyPr/>
          <a:lstStyle/>
          <a:p>
            <a:r>
              <a:rPr lang="en-US" altLang="en-US" sz="4000" b="1" dirty="0">
                <a:latin typeface="Arial" panose="020B0604020202020204" pitchFamily="34" charset="0"/>
                <a:cs typeface="Arial" panose="020B0604020202020204" pitchFamily="34" charset="0"/>
              </a:rPr>
              <a:t>blaming the individual</a:t>
            </a:r>
          </a:p>
        </p:txBody>
      </p:sp>
      <p:sp>
        <p:nvSpPr>
          <p:cNvPr id="5" name="Rectangle 4"/>
          <p:cNvSpPr/>
          <p:nvPr/>
        </p:nvSpPr>
        <p:spPr>
          <a:xfrm>
            <a:off x="5232400" y="5938838"/>
            <a:ext cx="3733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748" name="AutoShape 2"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49" name="AutoShape 4"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944563"/>
            <a:ext cx="23145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50" name="TextBox 6"/>
          <p:cNvSpPr txBox="1">
            <a:spLocks noChangeArrowheads="1"/>
          </p:cNvSpPr>
          <p:nvPr/>
        </p:nvSpPr>
        <p:spPr bwMode="auto">
          <a:xfrm>
            <a:off x="-181795" y="1152632"/>
            <a:ext cx="8813800" cy="508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marR="0" lvl="1" indent="0" algn="l" defTabSz="457200" rtl="0" eaLnBrk="0" fontAlgn="base" latinLnBrk="0" hangingPunct="0">
              <a:lnSpc>
                <a:spcPct val="150000"/>
              </a:lnSpc>
              <a:spcBef>
                <a:spcPct val="0"/>
              </a:spcBef>
              <a:spcAft>
                <a:spcPct val="0"/>
              </a:spcAft>
              <a:buClrTx/>
              <a:buSzTx/>
              <a:buNone/>
              <a:tabLst/>
              <a:defRPr/>
            </a:pPr>
            <a:r>
              <a:rPr lang="en-US" altLang="en-US" sz="2900" b="1" dirty="0">
                <a:solidFill>
                  <a:srgbClr val="8C1D40"/>
                </a:solidFill>
                <a:latin typeface="Arial" panose="020B0604020202020204" pitchFamily="34" charset="0"/>
                <a:cs typeface="Arial" panose="020B0604020202020204" pitchFamily="34" charset="0"/>
              </a:rPr>
              <a:t>Disease Model</a:t>
            </a:r>
            <a:r>
              <a:rPr lang="en-US" altLang="en-US" sz="2900" dirty="0">
                <a:solidFill>
                  <a:srgbClr val="8C1D40"/>
                </a:solidFill>
                <a:latin typeface="Arial" panose="020B0604020202020204" pitchFamily="34" charset="0"/>
                <a:cs typeface="Arial" panose="020B0604020202020204" pitchFamily="34" charset="0"/>
              </a:rPr>
              <a:t> </a:t>
            </a:r>
            <a:r>
              <a:rPr lang="en-US" altLang="en-US" sz="2900" dirty="0">
                <a:solidFill>
                  <a:prstClr val="black"/>
                </a:solidFill>
                <a:latin typeface="Arial" panose="020B0604020202020204" pitchFamily="34" charset="0"/>
                <a:cs typeface="Arial" panose="020B0604020202020204" pitchFamily="34" charset="0"/>
              </a:rPr>
              <a:t>(Genes/Neurological Disorder)</a:t>
            </a:r>
          </a:p>
          <a:p>
            <a:pPr marL="685800" lvl="2" indent="0">
              <a:lnSpc>
                <a:spcPct val="150000"/>
              </a:lnSpc>
              <a:spcBef>
                <a:spcPct val="0"/>
              </a:spcBef>
              <a:buNone/>
              <a:defRPr/>
            </a:pPr>
            <a:r>
              <a:rPr lang="en-US" altLang="en-US" sz="2500" dirty="0">
                <a:solidFill>
                  <a:prstClr val="black"/>
                </a:solidFill>
                <a:latin typeface="Arial" panose="020B0604020202020204" pitchFamily="34" charset="0"/>
                <a:cs typeface="Arial" panose="020B0604020202020204" pitchFamily="34" charset="0"/>
              </a:rPr>
              <a:t>	there is something wrong with you</a:t>
            </a:r>
            <a:endParaRPr kumimoji="0" lang="en-US" altLang="en-US" sz="25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457200" marR="0" lvl="1" indent="0" algn="l" defTabSz="457200" rtl="0" eaLnBrk="0" fontAlgn="base" latinLnBrk="0" hangingPunct="0">
              <a:lnSpc>
                <a:spcPct val="150000"/>
              </a:lnSpc>
              <a:spcBef>
                <a:spcPct val="0"/>
              </a:spcBef>
              <a:spcAft>
                <a:spcPct val="0"/>
              </a:spcAft>
              <a:buClrTx/>
              <a:buSzTx/>
              <a:buNone/>
              <a:tabLst/>
              <a:defRPr/>
            </a:pPr>
            <a:r>
              <a:rPr kumimoji="0" lang="en-US" altLang="en-US" sz="2900" b="1" i="0" u="none" strike="noStrike" kern="1200" cap="none" spc="0" normalizeH="0" baseline="0" noProof="0" dirty="0">
                <a:ln>
                  <a:noFill/>
                </a:ln>
                <a:solidFill>
                  <a:srgbClr val="8C1D40"/>
                </a:solidFill>
                <a:effectLst/>
                <a:uLnTx/>
                <a:uFillTx/>
                <a:latin typeface="Arial" panose="020B0604020202020204" pitchFamily="34" charset="0"/>
                <a:ea typeface="MS PGothic" panose="020B0600070205080204" pitchFamily="34" charset="-128"/>
                <a:cs typeface="Arial" panose="020B0604020202020204" pitchFamily="34" charset="0"/>
              </a:rPr>
              <a:t>Rational Actor</a:t>
            </a:r>
            <a:r>
              <a:rPr kumimoji="0" lang="en-US" altLang="en-US" sz="2900" b="1" i="0" u="none" strike="noStrike" kern="1200" cap="none" spc="0" normalizeH="0" noProof="0" dirty="0">
                <a:ln>
                  <a:noFill/>
                </a:ln>
                <a:solidFill>
                  <a:srgbClr val="8C1D40"/>
                </a:solidFill>
                <a:effectLst/>
                <a:uLnTx/>
                <a:uFillTx/>
                <a:latin typeface="Arial" panose="020B0604020202020204" pitchFamily="34" charset="0"/>
                <a:ea typeface="MS PGothic" panose="020B0600070205080204" pitchFamily="34" charset="-128"/>
                <a:cs typeface="Arial" panose="020B0604020202020204" pitchFamily="34" charset="0"/>
              </a:rPr>
              <a:t> Model</a:t>
            </a:r>
            <a:r>
              <a:rPr kumimoji="0" lang="en-US" altLang="en-US" sz="2900" b="0" i="0" u="none" strike="noStrike" kern="1200" cap="none" spc="0" normalizeH="0" noProof="0" dirty="0">
                <a:ln>
                  <a:noFill/>
                </a:ln>
                <a:solidFill>
                  <a:srgbClr val="8C1D4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altLang="en-US" sz="29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(Behavior)</a:t>
            </a:r>
          </a:p>
          <a:p>
            <a:pPr marL="685800" lvl="2" indent="0">
              <a:lnSpc>
                <a:spcPct val="150000"/>
              </a:lnSpc>
              <a:spcBef>
                <a:spcPct val="0"/>
              </a:spcBef>
              <a:buNone/>
              <a:defRPr/>
            </a:pPr>
            <a:r>
              <a:rPr lang="en-US" altLang="en-US" sz="2500" noProof="0" dirty="0">
                <a:solidFill>
                  <a:prstClr val="black"/>
                </a:solidFill>
                <a:latin typeface="Arial" panose="020B0604020202020204" pitchFamily="34" charset="0"/>
                <a:cs typeface="Arial" panose="020B0604020202020204" pitchFamily="34" charset="0"/>
              </a:rPr>
              <a:t>	you make bad choices, stop it</a:t>
            </a:r>
          </a:p>
          <a:p>
            <a:pPr marL="457200" marR="0" lvl="1" indent="0" algn="l" defTabSz="457200" rtl="0" eaLnBrk="0" fontAlgn="base" latinLnBrk="0" hangingPunct="0">
              <a:lnSpc>
                <a:spcPct val="150000"/>
              </a:lnSpc>
              <a:spcBef>
                <a:spcPct val="0"/>
              </a:spcBef>
              <a:spcAft>
                <a:spcPct val="0"/>
              </a:spcAft>
              <a:buClrTx/>
              <a:buSzTx/>
              <a:buNone/>
              <a:tabLst/>
              <a:defRPr/>
            </a:pPr>
            <a:endParaRPr lang="en-US" altLang="en-US" sz="2500" dirty="0">
              <a:solidFill>
                <a:prstClr val="black"/>
              </a:solidFill>
              <a:latin typeface="Arial" panose="020B0604020202020204" pitchFamily="34" charset="0"/>
              <a:cs typeface="Arial" panose="020B0604020202020204" pitchFamily="34" charset="0"/>
            </a:endParaRPr>
          </a:p>
          <a:p>
            <a:pPr marL="457200" marR="0" lvl="1" indent="0" algn="l" defTabSz="457200" rtl="0" eaLnBrk="0" fontAlgn="base" latinLnBrk="0" hangingPunct="0">
              <a:lnSpc>
                <a:spcPct val="150000"/>
              </a:lnSpc>
              <a:spcBef>
                <a:spcPct val="0"/>
              </a:spcBef>
              <a:spcAft>
                <a:spcPct val="0"/>
              </a:spcAft>
              <a:buClrTx/>
              <a:buSzTx/>
              <a:buNone/>
              <a:tabLst/>
              <a:defRPr/>
            </a:pPr>
            <a:r>
              <a:rPr lang="en-US" altLang="en-US" sz="2900" dirty="0">
                <a:solidFill>
                  <a:prstClr val="black"/>
                </a:solidFill>
                <a:latin typeface="Arial" panose="020B0604020202020204" pitchFamily="34" charset="0"/>
                <a:cs typeface="Arial" panose="020B0604020202020204" pitchFamily="34" charset="0"/>
              </a:rPr>
              <a:t>stay tuned: </a:t>
            </a:r>
          </a:p>
          <a:p>
            <a:pPr marL="685800" lvl="2" indent="0">
              <a:lnSpc>
                <a:spcPct val="150000"/>
              </a:lnSpc>
              <a:spcBef>
                <a:spcPct val="0"/>
              </a:spcBef>
              <a:buNone/>
              <a:defRPr/>
            </a:pPr>
            <a:r>
              <a:rPr lang="en-US" altLang="en-US" sz="2900" b="1" dirty="0">
                <a:solidFill>
                  <a:srgbClr val="8C1D40"/>
                </a:solidFill>
                <a:latin typeface="Arial" panose="020B0604020202020204" pitchFamily="34" charset="0"/>
                <a:cs typeface="Arial" panose="020B0604020202020204" pitchFamily="34" charset="0"/>
              </a:rPr>
              <a:t>Biopsychosocial </a:t>
            </a:r>
          </a:p>
          <a:p>
            <a:pPr marL="685800" lvl="2" indent="0">
              <a:lnSpc>
                <a:spcPct val="150000"/>
              </a:lnSpc>
              <a:spcBef>
                <a:spcPct val="0"/>
              </a:spcBef>
              <a:buNone/>
              <a:defRPr/>
            </a:pPr>
            <a:r>
              <a:rPr lang="en-US" altLang="en-US" sz="2900" b="1" dirty="0">
                <a:solidFill>
                  <a:srgbClr val="8C1D40"/>
                </a:solidFill>
                <a:latin typeface="Arial" panose="020B0604020202020204" pitchFamily="34" charset="0"/>
                <a:cs typeface="Arial" panose="020B0604020202020204" pitchFamily="34" charset="0"/>
              </a:rPr>
              <a:t>Model</a:t>
            </a:r>
          </a:p>
        </p:txBody>
      </p:sp>
      <p:pic>
        <p:nvPicPr>
          <p:cNvPr id="3" name="Picture 2">
            <a:extLst>
              <a:ext uri="{FF2B5EF4-FFF2-40B4-BE49-F238E27FC236}">
                <a16:creationId xmlns:a16="http://schemas.microsoft.com/office/drawing/2014/main" id="{6198B95E-2AB2-4A53-9FD5-3CDE493174E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572001" y="3876016"/>
            <a:ext cx="4232132" cy="2539279"/>
          </a:xfrm>
          <a:prstGeom prst="rect">
            <a:avLst/>
          </a:prstGeom>
        </p:spPr>
      </p:pic>
    </p:spTree>
    <p:extLst>
      <p:ext uri="{BB962C8B-B14F-4D97-AF65-F5344CB8AC3E}">
        <p14:creationId xmlns:p14="http://schemas.microsoft.com/office/powerpoint/2010/main" val="30862390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Title 1"/>
          <p:cNvSpPr txBox="1">
            <a:spLocks/>
          </p:cNvSpPr>
          <p:nvPr/>
        </p:nvSpPr>
        <p:spPr bwMode="auto">
          <a:xfrm>
            <a:off x="1182689" y="2257425"/>
            <a:ext cx="79613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r" eaLnBrk="1" hangingPunct="1">
              <a:spcBef>
                <a:spcPct val="0"/>
              </a:spcBef>
              <a:buNone/>
              <a:defRPr/>
            </a:pPr>
            <a:r>
              <a:rPr lang="en-US" sz="9600" b="1" dirty="0">
                <a:solidFill>
                  <a:srgbClr val="FFC000"/>
                </a:solidFill>
                <a:latin typeface="Arial" panose="020B0604020202020204" pitchFamily="34" charset="0"/>
                <a:cs typeface="Arial" panose="020B0604020202020204" pitchFamily="34" charset="0"/>
              </a:rPr>
              <a:t>complicated</a:t>
            </a:r>
            <a:r>
              <a:rPr kumimoji="0" lang="en-US" altLang="en-US" sz="9600" b="1" i="0" u="none" strike="noStrike" kern="120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41988" name="Subtitle 2"/>
          <p:cNvSpPr txBox="1">
            <a:spLocks/>
          </p:cNvSpPr>
          <p:nvPr/>
        </p:nvSpPr>
        <p:spPr bwMode="auto">
          <a:xfrm>
            <a:off x="3113872" y="3724843"/>
            <a:ext cx="5854536" cy="96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r" eaLnBrk="1" hangingPunct="1">
              <a:buNone/>
              <a:defRPr/>
            </a:pPr>
            <a:r>
              <a:rPr lang="en-US" altLang="en-US" sz="5400" dirty="0">
                <a:solidFill>
                  <a:prstClr val="white"/>
                </a:solidFill>
                <a:latin typeface="Arial" panose="020B0604020202020204" pitchFamily="34" charset="0"/>
                <a:cs typeface="Arial" panose="020B0604020202020204" pitchFamily="34" charset="0"/>
              </a:rPr>
              <a:t> individualized </a:t>
            </a:r>
            <a:r>
              <a:rPr lang="en-US" altLang="en-US" sz="5400" dirty="0" err="1">
                <a:solidFill>
                  <a:prstClr val="white"/>
                </a:solidFill>
                <a:latin typeface="Arial" panose="020B0604020202020204" pitchFamily="34" charset="0"/>
                <a:cs typeface="Arial" panose="020B0604020202020204" pitchFamily="34" charset="0"/>
              </a:rPr>
              <a:t>tx</a:t>
            </a:r>
            <a:endParaRPr kumimoji="0" lang="en-US" altLang="en-US" sz="5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Subtitle 2"/>
          <p:cNvSpPr txBox="1">
            <a:spLocks/>
          </p:cNvSpPr>
          <p:nvPr/>
        </p:nvSpPr>
        <p:spPr bwMode="auto">
          <a:xfrm>
            <a:off x="3919753" y="4695158"/>
            <a:ext cx="5111234" cy="96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r" eaLnBrk="1" hangingPunct="1">
              <a:buNone/>
              <a:defRPr/>
            </a:pPr>
            <a:r>
              <a:rPr lang="en-US" altLang="en-US" sz="5400" dirty="0">
                <a:solidFill>
                  <a:prstClr val="white"/>
                </a:solidFill>
                <a:latin typeface="Arial" panose="020B0604020202020204" pitchFamily="34" charset="0"/>
                <a:cs typeface="Arial" panose="020B0604020202020204" pitchFamily="34" charset="0"/>
              </a:rPr>
              <a:t> challenging</a:t>
            </a:r>
            <a:endParaRPr kumimoji="0" lang="en-US" altLang="en-US" sz="5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Notched Right Arrow 3"/>
          <p:cNvSpPr/>
          <p:nvPr/>
        </p:nvSpPr>
        <p:spPr>
          <a:xfrm>
            <a:off x="2897580" y="3963535"/>
            <a:ext cx="978408" cy="484632"/>
          </a:xfrm>
          <a:prstGeom prst="notchedRightArrow">
            <a:avLst/>
          </a:prstGeom>
          <a:solidFill>
            <a:srgbClr val="8C1D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Notched Right Arrow 7"/>
          <p:cNvSpPr/>
          <p:nvPr/>
        </p:nvSpPr>
        <p:spPr>
          <a:xfrm>
            <a:off x="4309034" y="4952552"/>
            <a:ext cx="978408" cy="484632"/>
          </a:xfrm>
          <a:prstGeom prst="notchedRightArrow">
            <a:avLst/>
          </a:prstGeom>
          <a:solidFill>
            <a:srgbClr val="8C1D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8976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7" y="971847"/>
            <a:ext cx="6917686" cy="2777035"/>
          </a:xfrm>
        </p:spPr>
        <p:txBody>
          <a:bodyPr/>
          <a:lstStyle/>
          <a:p>
            <a:r>
              <a:rPr lang="en-US" dirty="0"/>
              <a:t>thoughts on what to do</a:t>
            </a:r>
          </a:p>
        </p:txBody>
      </p:sp>
    </p:spTree>
    <p:extLst>
      <p:ext uri="{BB962C8B-B14F-4D97-AF65-F5344CB8AC3E}">
        <p14:creationId xmlns:p14="http://schemas.microsoft.com/office/powerpoint/2010/main" val="101448473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2700"/>
            <a:ext cx="9144000" cy="990600"/>
          </a:xfrm>
        </p:spPr>
        <p:txBody>
          <a:bodyPr>
            <a:normAutofit/>
          </a:bodyPr>
          <a:lstStyle/>
          <a:p>
            <a:r>
              <a:rPr lang="en-US" altLang="en-US" sz="4000" b="1" dirty="0">
                <a:latin typeface="Arial" panose="020B0604020202020204" pitchFamily="34" charset="0"/>
                <a:cs typeface="Arial" panose="020B0604020202020204" pitchFamily="34" charset="0"/>
              </a:rPr>
              <a:t>meeting people “where they’re at”</a:t>
            </a:r>
          </a:p>
        </p:txBody>
      </p:sp>
      <p:sp>
        <p:nvSpPr>
          <p:cNvPr id="5" name="Rectangle 4"/>
          <p:cNvSpPr/>
          <p:nvPr/>
        </p:nvSpPr>
        <p:spPr>
          <a:xfrm>
            <a:off x="5232400" y="5938838"/>
            <a:ext cx="3733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748" name="AutoShape 2"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49" name="AutoShape 4"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944563"/>
            <a:ext cx="23145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50" name="TextBox 6"/>
          <p:cNvSpPr txBox="1">
            <a:spLocks noChangeArrowheads="1"/>
          </p:cNvSpPr>
          <p:nvPr/>
        </p:nvSpPr>
        <p:spPr bwMode="auto">
          <a:xfrm>
            <a:off x="-85894" y="1311408"/>
            <a:ext cx="8654541" cy="486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buFont typeface="Arial" panose="020B0604020202020204" pitchFamily="34" charset="0"/>
              <a:buChar char="•"/>
              <a:defRPr/>
            </a:pPr>
            <a:r>
              <a:rPr lang="en-US" altLang="en-US" sz="3000" dirty="0">
                <a:solidFill>
                  <a:prstClr val="black"/>
                </a:solidFill>
                <a:latin typeface="Arial" panose="020B0604020202020204" pitchFamily="34" charset="0"/>
                <a:cs typeface="Arial" panose="020B0604020202020204" pitchFamily="34" charset="0"/>
              </a:rPr>
              <a:t>celebrate </a:t>
            </a:r>
            <a:r>
              <a:rPr lang="en-US" altLang="en-US" sz="3000" b="1" dirty="0">
                <a:solidFill>
                  <a:prstClr val="black"/>
                </a:solidFill>
                <a:latin typeface="Arial" panose="020B0604020202020204" pitchFamily="34" charset="0"/>
                <a:cs typeface="Arial" panose="020B0604020202020204" pitchFamily="34" charset="0"/>
              </a:rPr>
              <a:t>small positive changes</a:t>
            </a:r>
          </a:p>
          <a:p>
            <a:pPr marL="914400" marR="0" lvl="1" indent="-4572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treat patients as </a:t>
            </a:r>
            <a:r>
              <a:rPr lang="en-US" sz="3000" b="1" dirty="0">
                <a:latin typeface="Arial" panose="020B0604020202020204" pitchFamily="34" charset="0"/>
                <a:cs typeface="Arial" panose="020B0604020202020204" pitchFamily="34" charset="0"/>
              </a:rPr>
              <a:t>individuals</a:t>
            </a:r>
            <a:r>
              <a:rPr lang="en-US" sz="3000" dirty="0">
                <a:latin typeface="Arial" panose="020B0604020202020204" pitchFamily="34" charset="0"/>
                <a:cs typeface="Arial" panose="020B0604020202020204" pitchFamily="34" charset="0"/>
              </a:rPr>
              <a:t> </a:t>
            </a:r>
          </a:p>
          <a:p>
            <a:pPr marL="914400" marR="0" lvl="1" indent="-4572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value their </a:t>
            </a:r>
            <a:r>
              <a:rPr lang="en-US" sz="3000" b="1" dirty="0">
                <a:latin typeface="Arial" panose="020B0604020202020204" pitchFamily="34" charset="0"/>
                <a:cs typeface="Arial" panose="020B0604020202020204" pitchFamily="34" charset="0"/>
              </a:rPr>
              <a:t>unique experiences</a:t>
            </a:r>
            <a:r>
              <a:rPr lang="en-US" sz="3000" dirty="0">
                <a:latin typeface="Arial" panose="020B0604020202020204" pitchFamily="34" charset="0"/>
                <a:cs typeface="Arial" panose="020B0604020202020204" pitchFamily="34" charset="0"/>
              </a:rPr>
              <a:t> and needs</a:t>
            </a:r>
          </a:p>
          <a:p>
            <a:pPr marL="914400" marR="0" lvl="1" indent="-4572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see patients as more than their drug use</a:t>
            </a:r>
          </a:p>
          <a:p>
            <a:pPr marL="914400" marR="0" lvl="1" indent="-4572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recognize </a:t>
            </a:r>
            <a:r>
              <a:rPr lang="en-US" sz="3000" b="1" dirty="0">
                <a:latin typeface="Arial" panose="020B0604020202020204" pitchFamily="34" charset="0"/>
                <a:cs typeface="Arial" panose="020B0604020202020204" pitchFamily="34" charset="0"/>
              </a:rPr>
              <a:t>vulnerability</a:t>
            </a:r>
            <a:r>
              <a:rPr lang="en-US" sz="3000" dirty="0">
                <a:latin typeface="Arial" panose="020B0604020202020204" pitchFamily="34" charset="0"/>
                <a:cs typeface="Arial" panose="020B0604020202020204" pitchFamily="34" charset="0"/>
              </a:rPr>
              <a:t> of their being honest</a:t>
            </a:r>
          </a:p>
          <a:p>
            <a:pPr marL="914400" marR="0" lvl="1" indent="-45720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3000" dirty="0">
                <a:latin typeface="Arial" panose="020B0604020202020204" pitchFamily="34" charset="0"/>
                <a:cs typeface="Arial" panose="020B0604020202020204" pitchFamily="34" charset="0"/>
              </a:rPr>
              <a:t>utilize </a:t>
            </a:r>
            <a:r>
              <a:rPr lang="en-US" sz="3000" b="1" dirty="0">
                <a:latin typeface="Arial" panose="020B0604020202020204" pitchFamily="34" charset="0"/>
                <a:cs typeface="Arial" panose="020B0604020202020204" pitchFamily="34" charset="0"/>
              </a:rPr>
              <a:t>motivational interviewing </a:t>
            </a:r>
            <a:r>
              <a:rPr lang="en-US" sz="3000" dirty="0">
                <a:latin typeface="Arial" panose="020B0604020202020204" pitchFamily="34" charset="0"/>
                <a:cs typeface="Arial" panose="020B0604020202020204" pitchFamily="34" charset="0"/>
              </a:rPr>
              <a:t>and transtheoretical model (“stages of change”)</a:t>
            </a:r>
            <a:endParaRPr lang="en-US" sz="3000" dirty="0"/>
          </a:p>
        </p:txBody>
      </p:sp>
    </p:spTree>
    <p:extLst>
      <p:ext uri="{BB962C8B-B14F-4D97-AF65-F5344CB8AC3E}">
        <p14:creationId xmlns:p14="http://schemas.microsoft.com/office/powerpoint/2010/main" val="132463771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2700"/>
            <a:ext cx="9144000" cy="990600"/>
          </a:xfrm>
        </p:spPr>
        <p:txBody>
          <a:bodyPr>
            <a:normAutofit/>
          </a:bodyPr>
          <a:lstStyle/>
          <a:p>
            <a:r>
              <a:rPr lang="en-US" altLang="en-US" sz="3600" b="1" dirty="0">
                <a:latin typeface="Arial" panose="020B0604020202020204" pitchFamily="34" charset="0"/>
                <a:cs typeface="Arial" panose="020B0604020202020204" pitchFamily="34" charset="0"/>
              </a:rPr>
              <a:t>organizational changes</a:t>
            </a:r>
          </a:p>
        </p:txBody>
      </p:sp>
      <p:sp>
        <p:nvSpPr>
          <p:cNvPr id="5" name="Rectangle 4"/>
          <p:cNvSpPr/>
          <p:nvPr/>
        </p:nvSpPr>
        <p:spPr>
          <a:xfrm>
            <a:off x="5232400" y="5938838"/>
            <a:ext cx="3733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748" name="AutoShape 2"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49" name="AutoShape 4"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944563"/>
            <a:ext cx="23145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50" name="TextBox 6"/>
          <p:cNvSpPr txBox="1">
            <a:spLocks noChangeArrowheads="1"/>
          </p:cNvSpPr>
          <p:nvPr/>
        </p:nvSpPr>
        <p:spPr bwMode="auto">
          <a:xfrm>
            <a:off x="304800" y="1126476"/>
            <a:ext cx="8661400" cy="582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ts val="0"/>
              </a:spcBef>
              <a:buSzPct val="100000"/>
              <a:defRPr>
                <a:latin typeface="Arial"/>
                <a:ea typeface="Arial"/>
                <a:cs typeface="Arial"/>
                <a:sym typeface="Arial"/>
              </a:defRPr>
            </a:pPr>
            <a:r>
              <a:rPr lang="en-US" sz="2700" dirty="0"/>
              <a:t>increase staff </a:t>
            </a:r>
            <a:r>
              <a:rPr lang="en-US" sz="2700" b="1" dirty="0"/>
              <a:t>cultural competency </a:t>
            </a:r>
            <a:r>
              <a:rPr lang="en-US" sz="2700" dirty="0"/>
              <a:t>through training and education, harm reduction</a:t>
            </a:r>
          </a:p>
          <a:p>
            <a:pPr>
              <a:lnSpc>
                <a:spcPct val="150000"/>
              </a:lnSpc>
              <a:spcBef>
                <a:spcPts val="0"/>
              </a:spcBef>
              <a:buSzPct val="100000"/>
              <a:defRPr>
                <a:latin typeface="Arial"/>
                <a:ea typeface="Arial"/>
                <a:cs typeface="Arial"/>
                <a:sym typeface="Arial"/>
              </a:defRPr>
            </a:pPr>
            <a:r>
              <a:rPr lang="en-US" sz="2700" dirty="0"/>
              <a:t>extend training to </a:t>
            </a:r>
            <a:r>
              <a:rPr lang="en-US" sz="2700" b="1" dirty="0"/>
              <a:t>ALL staff</a:t>
            </a:r>
            <a:r>
              <a:rPr lang="en-US" sz="2700" dirty="0"/>
              <a:t> --  anyone who interacts with patients should receive training (</a:t>
            </a:r>
            <a:r>
              <a:rPr lang="en-US" sz="2700" i="1" dirty="0"/>
              <a:t>front desk, custodial, security</a:t>
            </a:r>
            <a:r>
              <a:rPr lang="en-US" sz="2700" dirty="0"/>
              <a:t>)</a:t>
            </a:r>
          </a:p>
          <a:p>
            <a:pPr>
              <a:lnSpc>
                <a:spcPct val="150000"/>
              </a:lnSpc>
              <a:spcBef>
                <a:spcPts val="0"/>
              </a:spcBef>
              <a:buSzPct val="100000"/>
              <a:defRPr>
                <a:latin typeface="Arial"/>
                <a:ea typeface="Arial"/>
                <a:cs typeface="Arial"/>
                <a:sym typeface="Arial"/>
              </a:defRPr>
            </a:pPr>
            <a:r>
              <a:rPr lang="en-US" sz="2700" dirty="0"/>
              <a:t>provide opportunities for                                         </a:t>
            </a:r>
            <a:r>
              <a:rPr lang="en-US" sz="2700" b="1" dirty="0"/>
              <a:t>patient feedback</a:t>
            </a:r>
          </a:p>
          <a:p>
            <a:pPr>
              <a:lnSpc>
                <a:spcPct val="150000"/>
              </a:lnSpc>
              <a:spcBef>
                <a:spcPts val="0"/>
              </a:spcBef>
              <a:buSzPct val="100000"/>
              <a:defRPr>
                <a:latin typeface="Arial"/>
                <a:ea typeface="Arial"/>
                <a:cs typeface="Arial"/>
                <a:sym typeface="Arial"/>
              </a:defRPr>
            </a:pPr>
            <a:r>
              <a:rPr lang="en-US" sz="2700" b="1" dirty="0"/>
              <a:t>audit</a:t>
            </a:r>
            <a:r>
              <a:rPr lang="en-US" sz="2700" dirty="0"/>
              <a:t> agency materials for                                       language</a:t>
            </a:r>
          </a:p>
        </p:txBody>
      </p:sp>
      <p:pic>
        <p:nvPicPr>
          <p:cNvPr id="7" name="Picture 6">
            <a:extLst>
              <a:ext uri="{FF2B5EF4-FFF2-40B4-BE49-F238E27FC236}">
                <a16:creationId xmlns:a16="http://schemas.microsoft.com/office/drawing/2014/main" id="{A80D5B54-9B26-4BCF-A203-DE5E8BBEF564}"/>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b="5562"/>
          <a:stretch/>
        </p:blipFill>
        <p:spPr>
          <a:xfrm>
            <a:off x="5476126" y="3878324"/>
            <a:ext cx="2445249" cy="2979676"/>
          </a:xfrm>
          <a:prstGeom prst="rect">
            <a:avLst/>
          </a:prstGeom>
        </p:spPr>
      </p:pic>
    </p:spTree>
    <p:extLst>
      <p:ext uri="{BB962C8B-B14F-4D97-AF65-F5344CB8AC3E}">
        <p14:creationId xmlns:p14="http://schemas.microsoft.com/office/powerpoint/2010/main" val="196870319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8094572"/>
              </p:ext>
            </p:extLst>
          </p:nvPr>
        </p:nvGraphicFramePr>
        <p:xfrm>
          <a:off x="178128" y="775165"/>
          <a:ext cx="8835242" cy="6010085"/>
        </p:xfrm>
        <a:graphic>
          <a:graphicData uri="http://schemas.openxmlformats.org/drawingml/2006/table">
            <a:tbl>
              <a:tblPr/>
              <a:tblGrid>
                <a:gridCol w="3347125">
                  <a:extLst>
                    <a:ext uri="{9D8B030D-6E8A-4147-A177-3AD203B41FA5}">
                      <a16:colId xmlns:a16="http://schemas.microsoft.com/office/drawing/2014/main" val="3456252572"/>
                    </a:ext>
                  </a:extLst>
                </a:gridCol>
                <a:gridCol w="5488117">
                  <a:extLst>
                    <a:ext uri="{9D8B030D-6E8A-4147-A177-3AD203B41FA5}">
                      <a16:colId xmlns:a16="http://schemas.microsoft.com/office/drawing/2014/main" val="1661242650"/>
                    </a:ext>
                  </a:extLst>
                </a:gridCol>
              </a:tblGrid>
              <a:tr h="413512">
                <a:tc>
                  <a:txBody>
                    <a:bodyPr/>
                    <a:lstStyle/>
                    <a:p>
                      <a:r>
                        <a:rPr lang="en-US" sz="2200" b="1" dirty="0">
                          <a:solidFill>
                            <a:schemeClr val="bg1"/>
                          </a:solidFill>
                          <a:effectLst/>
                          <a:latin typeface="Arial" panose="020B0604020202020204" pitchFamily="34" charset="0"/>
                          <a:cs typeface="Arial" panose="020B0604020202020204" pitchFamily="34" charset="0"/>
                        </a:rPr>
                        <a:t>Words to avoid</a:t>
                      </a:r>
                      <a:endParaRPr lang="en-US" sz="2200" dirty="0">
                        <a:solidFill>
                          <a:schemeClr val="bg1"/>
                        </a:solidFill>
                        <a:effectLst/>
                        <a:latin typeface="Arial" panose="020B0604020202020204" pitchFamily="34" charset="0"/>
                        <a:cs typeface="Arial" panose="020B0604020202020204" pitchFamily="34" charset="0"/>
                      </a:endParaRPr>
                    </a:p>
                  </a:txBody>
                  <a:tcPr marL="53881" marR="53881" marT="26940" marB="26940" anchor="ctr">
                    <a:lnL>
                      <a:noFill/>
                    </a:lnL>
                    <a:lnR>
                      <a:noFill/>
                    </a:lnR>
                    <a:lnT w="1270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b="1" dirty="0">
                          <a:solidFill>
                            <a:schemeClr val="bg1"/>
                          </a:solidFill>
                          <a:effectLst/>
                          <a:latin typeface="Arial" panose="020B0604020202020204" pitchFamily="34" charset="0"/>
                          <a:cs typeface="Arial" panose="020B0604020202020204" pitchFamily="34" charset="0"/>
                        </a:rPr>
                        <a:t>Words to use</a:t>
                      </a:r>
                      <a:endParaRPr lang="en-US" sz="2200" dirty="0">
                        <a:solidFill>
                          <a:schemeClr val="bg1"/>
                        </a:solidFill>
                        <a:effectLst/>
                        <a:latin typeface="Arial" panose="020B0604020202020204" pitchFamily="34" charset="0"/>
                        <a:cs typeface="Arial" panose="020B0604020202020204" pitchFamily="34" charset="0"/>
                      </a:endParaRPr>
                    </a:p>
                  </a:txBody>
                  <a:tcPr marL="53881" marR="53881" marT="26940" marB="26940" anchor="ctr">
                    <a:lnL>
                      <a:noFill/>
                    </a:lnL>
                    <a:lnR>
                      <a:noFill/>
                    </a:lnR>
                    <a:lnT w="1270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280188698"/>
                  </a:ext>
                </a:extLst>
              </a:tr>
              <a:tr h="413512">
                <a:tc>
                  <a:txBody>
                    <a:bodyPr/>
                    <a:lstStyle/>
                    <a:p>
                      <a:r>
                        <a:rPr lang="en-US" sz="2200" dirty="0">
                          <a:solidFill>
                            <a:schemeClr val="bg1"/>
                          </a:solidFill>
                          <a:effectLst/>
                          <a:latin typeface="Arial" panose="020B0604020202020204" pitchFamily="34" charset="0"/>
                          <a:cs typeface="Arial" panose="020B0604020202020204" pitchFamily="34" charset="0"/>
                        </a:rPr>
                        <a:t>Addict</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Person with substance</a:t>
                      </a:r>
                      <a:r>
                        <a:rPr lang="en-US" sz="2200" baseline="0" dirty="0">
                          <a:solidFill>
                            <a:schemeClr val="bg1"/>
                          </a:solidFill>
                          <a:effectLst/>
                          <a:latin typeface="Arial" panose="020B0604020202020204" pitchFamily="34" charset="0"/>
                          <a:cs typeface="Arial" panose="020B0604020202020204" pitchFamily="34" charset="0"/>
                        </a:rPr>
                        <a:t> use disorder</a:t>
                      </a:r>
                      <a:endParaRPr lang="en-US" sz="2200" dirty="0">
                        <a:solidFill>
                          <a:schemeClr val="bg1"/>
                        </a:solidFill>
                        <a:effectLst/>
                        <a:latin typeface="Arial" panose="020B0604020202020204" pitchFamily="34" charset="0"/>
                        <a:cs typeface="Arial" panose="020B0604020202020204" pitchFamily="34" charset="0"/>
                      </a:endParaRP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3406922673"/>
                  </a:ext>
                </a:extLst>
              </a:tr>
              <a:tr h="413512">
                <a:tc>
                  <a:txBody>
                    <a:bodyPr/>
                    <a:lstStyle/>
                    <a:p>
                      <a:r>
                        <a:rPr lang="en-US" sz="2200" dirty="0">
                          <a:solidFill>
                            <a:schemeClr val="bg1"/>
                          </a:solidFill>
                          <a:effectLst/>
                          <a:latin typeface="Arial" panose="020B0604020202020204" pitchFamily="34" charset="0"/>
                          <a:cs typeface="Arial" panose="020B0604020202020204" pitchFamily="34" charset="0"/>
                        </a:rPr>
                        <a:t>Alcoholic</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Person with alcohol</a:t>
                      </a:r>
                      <a:r>
                        <a:rPr lang="en-US" sz="2200" baseline="0" dirty="0">
                          <a:solidFill>
                            <a:schemeClr val="bg1"/>
                          </a:solidFill>
                          <a:effectLst/>
                          <a:latin typeface="Arial" panose="020B0604020202020204" pitchFamily="34" charset="0"/>
                          <a:cs typeface="Arial" panose="020B0604020202020204" pitchFamily="34" charset="0"/>
                        </a:rPr>
                        <a:t> use disorder</a:t>
                      </a:r>
                      <a:endParaRPr lang="en-US" sz="2200" dirty="0">
                        <a:solidFill>
                          <a:schemeClr val="bg1"/>
                        </a:solidFill>
                        <a:effectLst/>
                        <a:latin typeface="Arial" panose="020B0604020202020204" pitchFamily="34" charset="0"/>
                        <a:cs typeface="Arial" panose="020B0604020202020204" pitchFamily="34" charset="0"/>
                      </a:endParaRP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3927171098"/>
                  </a:ext>
                </a:extLst>
              </a:tr>
              <a:tr h="413512">
                <a:tc>
                  <a:txBody>
                    <a:bodyPr/>
                    <a:lstStyle/>
                    <a:p>
                      <a:r>
                        <a:rPr lang="en-US" sz="2200" dirty="0">
                          <a:solidFill>
                            <a:schemeClr val="bg1"/>
                          </a:solidFill>
                          <a:effectLst/>
                          <a:latin typeface="Arial" panose="020B0604020202020204" pitchFamily="34" charset="0"/>
                          <a:cs typeface="Arial" panose="020B0604020202020204" pitchFamily="34" charset="0"/>
                        </a:rPr>
                        <a:t>Drug problem, habit</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Substance use disorder</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855214612"/>
                  </a:ext>
                </a:extLst>
              </a:tr>
              <a:tr h="413512">
                <a:tc>
                  <a:txBody>
                    <a:bodyPr/>
                    <a:lstStyle/>
                    <a:p>
                      <a:r>
                        <a:rPr lang="en-US" sz="2200" dirty="0">
                          <a:solidFill>
                            <a:schemeClr val="bg1"/>
                          </a:solidFill>
                          <a:effectLst/>
                          <a:latin typeface="Arial" panose="020B0604020202020204" pitchFamily="34" charset="0"/>
                          <a:cs typeface="Arial" panose="020B0604020202020204" pitchFamily="34" charset="0"/>
                        </a:rPr>
                        <a:t>Drug abuse</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Drug misuse, harmful use</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62988945"/>
                  </a:ext>
                </a:extLst>
              </a:tr>
              <a:tr h="413512">
                <a:tc>
                  <a:txBody>
                    <a:bodyPr/>
                    <a:lstStyle/>
                    <a:p>
                      <a:r>
                        <a:rPr lang="en-US" sz="2200" dirty="0">
                          <a:solidFill>
                            <a:schemeClr val="bg1"/>
                          </a:solidFill>
                          <a:effectLst/>
                          <a:latin typeface="Arial" panose="020B0604020202020204" pitchFamily="34" charset="0"/>
                          <a:cs typeface="Arial" panose="020B0604020202020204" pitchFamily="34" charset="0"/>
                        </a:rPr>
                        <a:t>Drug abuser</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Person with SUD</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4183939563"/>
                  </a:ext>
                </a:extLst>
              </a:tr>
              <a:tr h="413512">
                <a:tc>
                  <a:txBody>
                    <a:bodyPr/>
                    <a:lstStyle/>
                    <a:p>
                      <a:r>
                        <a:rPr lang="en-US" sz="2200">
                          <a:solidFill>
                            <a:schemeClr val="bg1"/>
                          </a:solidFill>
                          <a:effectLst/>
                          <a:latin typeface="Arial" panose="020B0604020202020204" pitchFamily="34" charset="0"/>
                          <a:cs typeface="Arial" panose="020B0604020202020204" pitchFamily="34" charset="0"/>
                        </a:rPr>
                        <a:t>Clean</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Abstinent, not actively using</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768308080"/>
                  </a:ext>
                </a:extLst>
              </a:tr>
              <a:tr h="413512">
                <a:tc>
                  <a:txBody>
                    <a:bodyPr/>
                    <a:lstStyle/>
                    <a:p>
                      <a:r>
                        <a:rPr lang="en-US" sz="2200">
                          <a:solidFill>
                            <a:schemeClr val="bg1"/>
                          </a:solidFill>
                          <a:effectLst/>
                          <a:latin typeface="Arial" panose="020B0604020202020204" pitchFamily="34" charset="0"/>
                          <a:cs typeface="Arial" panose="020B0604020202020204" pitchFamily="34" charset="0"/>
                        </a:rPr>
                        <a:t>Dirty</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Actively using</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4175848165"/>
                  </a:ext>
                </a:extLst>
              </a:tr>
              <a:tr h="413512">
                <a:tc>
                  <a:txBody>
                    <a:bodyPr/>
                    <a:lstStyle/>
                    <a:p>
                      <a:r>
                        <a:rPr lang="en-US" sz="2200">
                          <a:solidFill>
                            <a:schemeClr val="bg1"/>
                          </a:solidFill>
                          <a:effectLst/>
                          <a:latin typeface="Arial" panose="020B0604020202020204" pitchFamily="34" charset="0"/>
                          <a:cs typeface="Arial" panose="020B0604020202020204" pitchFamily="34" charset="0"/>
                        </a:rPr>
                        <a:t>A clean drug screen</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Testing negative for substance</a:t>
                      </a:r>
                      <a:r>
                        <a:rPr lang="en-US" sz="2200" baseline="0" dirty="0">
                          <a:solidFill>
                            <a:schemeClr val="bg1"/>
                          </a:solidFill>
                          <a:effectLst/>
                          <a:latin typeface="Arial" panose="020B0604020202020204" pitchFamily="34" charset="0"/>
                          <a:cs typeface="Arial" panose="020B0604020202020204" pitchFamily="34" charset="0"/>
                        </a:rPr>
                        <a:t> use</a:t>
                      </a:r>
                      <a:endParaRPr lang="en-US" sz="2200" dirty="0">
                        <a:solidFill>
                          <a:schemeClr val="bg1"/>
                        </a:solidFill>
                        <a:effectLst/>
                        <a:latin typeface="Arial" panose="020B0604020202020204" pitchFamily="34" charset="0"/>
                        <a:cs typeface="Arial" panose="020B0604020202020204" pitchFamily="34" charset="0"/>
                      </a:endParaRP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723958917"/>
                  </a:ext>
                </a:extLst>
              </a:tr>
              <a:tr h="413512">
                <a:tc>
                  <a:txBody>
                    <a:bodyPr/>
                    <a:lstStyle/>
                    <a:p>
                      <a:r>
                        <a:rPr lang="en-US" sz="2200">
                          <a:solidFill>
                            <a:schemeClr val="bg1"/>
                          </a:solidFill>
                          <a:effectLst/>
                          <a:latin typeface="Arial" panose="020B0604020202020204" pitchFamily="34" charset="0"/>
                          <a:cs typeface="Arial" panose="020B0604020202020204" pitchFamily="34" charset="0"/>
                        </a:rPr>
                        <a:t>A dirty drug screen</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Testing positive for substance use</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3934259500"/>
                  </a:ext>
                </a:extLst>
              </a:tr>
              <a:tr h="773930">
                <a:tc>
                  <a:txBody>
                    <a:bodyPr/>
                    <a:lstStyle/>
                    <a:p>
                      <a:r>
                        <a:rPr lang="en-US" sz="2200">
                          <a:solidFill>
                            <a:schemeClr val="bg1"/>
                          </a:solidFill>
                          <a:effectLst/>
                          <a:latin typeface="Arial" panose="020B0604020202020204" pitchFamily="34" charset="0"/>
                          <a:cs typeface="Arial" panose="020B0604020202020204" pitchFamily="34" charset="0"/>
                        </a:rPr>
                        <a:t>Former/reformed addict/alcoholic</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tc>
                  <a:txBody>
                    <a:bodyPr/>
                    <a:lstStyle/>
                    <a:p>
                      <a:r>
                        <a:rPr lang="en-US" sz="2200" dirty="0">
                          <a:solidFill>
                            <a:schemeClr val="bg1"/>
                          </a:solidFill>
                          <a:effectLst/>
                          <a:latin typeface="Arial" panose="020B0604020202020204" pitchFamily="34" charset="0"/>
                          <a:cs typeface="Arial" panose="020B0604020202020204" pitchFamily="34" charset="0"/>
                        </a:rPr>
                        <a:t>Person in recovery, person in long-term recovery</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621855092"/>
                  </a:ext>
                </a:extLst>
              </a:tr>
              <a:tr h="1101035">
                <a:tc>
                  <a:txBody>
                    <a:bodyPr/>
                    <a:lstStyle/>
                    <a:p>
                      <a:r>
                        <a:rPr lang="en-US" sz="2200" b="1" dirty="0">
                          <a:solidFill>
                            <a:srgbClr val="8C1D40"/>
                          </a:solidFill>
                          <a:effectLst/>
                          <a:latin typeface="Arial" panose="020B0604020202020204" pitchFamily="34" charset="0"/>
                          <a:cs typeface="Arial" panose="020B0604020202020204" pitchFamily="34" charset="0"/>
                        </a:rPr>
                        <a:t>opioid replacement, methadone maintenance</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a:noFill/>
                    </a:lnB>
                    <a:solidFill>
                      <a:srgbClr val="FAFAFA"/>
                    </a:solidFill>
                  </a:tcPr>
                </a:tc>
                <a:tc>
                  <a:txBody>
                    <a:bodyPr/>
                    <a:lstStyle/>
                    <a:p>
                      <a:r>
                        <a:rPr lang="en-US" sz="2200" b="1" dirty="0">
                          <a:solidFill>
                            <a:srgbClr val="8C1D40"/>
                          </a:solidFill>
                          <a:effectLst/>
                          <a:latin typeface="Arial" panose="020B0604020202020204" pitchFamily="34" charset="0"/>
                          <a:cs typeface="Arial" panose="020B0604020202020204" pitchFamily="34" charset="0"/>
                        </a:rPr>
                        <a:t>medication-assisted treatment</a:t>
                      </a:r>
                    </a:p>
                  </a:txBody>
                  <a:tcPr marL="53881" marR="53881" marT="26940" marB="26940" anchor="ctr">
                    <a:lnL>
                      <a:noFill/>
                    </a:lnL>
                    <a:lnR>
                      <a:noFill/>
                    </a:lnR>
                    <a:lnT w="6350" cap="flat" cmpd="sng" algn="ctr">
                      <a:solidFill>
                        <a:srgbClr val="DCDCDC"/>
                      </a:solidFill>
                      <a:prstDash val="solid"/>
                      <a:round/>
                      <a:headEnd type="none" w="med" len="med"/>
                      <a:tailEnd type="none" w="med" len="med"/>
                    </a:lnT>
                    <a:lnB>
                      <a:noFill/>
                    </a:lnB>
                    <a:solidFill>
                      <a:srgbClr val="FAFAFA"/>
                    </a:solidFill>
                  </a:tcPr>
                </a:tc>
                <a:extLst>
                  <a:ext uri="{0D108BD9-81ED-4DB2-BD59-A6C34878D82A}">
                    <a16:rowId xmlns:a16="http://schemas.microsoft.com/office/drawing/2014/main" val="28581708"/>
                  </a:ext>
                </a:extLst>
              </a:tr>
            </a:tbl>
          </a:graphicData>
        </a:graphic>
      </p:graphicFrame>
      <p:sp>
        <p:nvSpPr>
          <p:cNvPr id="4" name="Rectangle 1"/>
          <p:cNvSpPr>
            <a:spLocks noChangeArrowheads="1"/>
          </p:cNvSpPr>
          <p:nvPr/>
        </p:nvSpPr>
        <p:spPr bwMode="auto">
          <a:xfrm>
            <a:off x="178128" y="125775"/>
            <a:ext cx="597922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000" b="1" dirty="0">
                <a:solidFill>
                  <a:srgbClr val="FFC627"/>
                </a:solidFill>
                <a:cs typeface="Arial" panose="020B0604020202020204" pitchFamily="34" charset="0"/>
              </a:rPr>
              <a:t>person first language</a:t>
            </a:r>
            <a:endParaRPr kumimoji="0" lang="en-US" altLang="en-US" sz="3000" b="1" i="0" u="none" strike="noStrike" cap="none" normalizeH="0" baseline="0" dirty="0">
              <a:ln>
                <a:noFill/>
              </a:ln>
              <a:solidFill>
                <a:srgbClr val="FFC627"/>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bg1"/>
                </a:solidFill>
                <a:effectLst/>
                <a:latin typeface="museo-sans"/>
              </a:rPr>
              <a:t> </a:t>
            </a:r>
            <a:endParaRPr kumimoji="0" lang="en-US" altLang="en-US" sz="18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7600212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7" y="971847"/>
            <a:ext cx="7425686" cy="2777035"/>
          </a:xfrm>
        </p:spPr>
        <p:txBody>
          <a:bodyPr/>
          <a:lstStyle/>
          <a:p>
            <a:r>
              <a:rPr lang="en-US" dirty="0"/>
              <a:t>why won’t they be honest?</a:t>
            </a:r>
          </a:p>
        </p:txBody>
      </p:sp>
    </p:spTree>
    <p:extLst>
      <p:ext uri="{BB962C8B-B14F-4D97-AF65-F5344CB8AC3E}">
        <p14:creationId xmlns:p14="http://schemas.microsoft.com/office/powerpoint/2010/main" val="18312760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ChangeArrowheads="1"/>
          </p:cNvSpPr>
          <p:nvPr/>
        </p:nvSpPr>
        <p:spPr bwMode="auto">
          <a:xfrm>
            <a:off x="807592" y="1920411"/>
            <a:ext cx="4977258" cy="248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457200" rtl="0" eaLnBrk="1" fontAlgn="base" latinLnBrk="0" hangingPunct="1">
              <a:lnSpc>
                <a:spcPts val="6500"/>
              </a:lnSpc>
              <a:spcBef>
                <a:spcPct val="0"/>
              </a:spcBef>
              <a:spcAft>
                <a:spcPct val="0"/>
              </a:spcAft>
              <a:buClrTx/>
              <a:buSzTx/>
              <a:buFontTx/>
              <a:buNone/>
              <a:tabLst/>
              <a:defRPr/>
            </a:pPr>
            <a:r>
              <a:rPr lang="en-US" altLang="en-US" sz="4200" b="1" dirty="0">
                <a:solidFill>
                  <a:prstClr val="white"/>
                </a:solidFill>
                <a:latin typeface="Arial" charset="0"/>
              </a:rPr>
              <a:t>the </a:t>
            </a:r>
          </a:p>
          <a:p>
            <a:pPr marL="0" marR="0" lvl="0" indent="0" algn="l" defTabSz="457200" rtl="0" eaLnBrk="1" fontAlgn="base" latinLnBrk="0" hangingPunct="1">
              <a:lnSpc>
                <a:spcPts val="6500"/>
              </a:lnSpc>
              <a:spcBef>
                <a:spcPct val="0"/>
              </a:spcBef>
              <a:spcAft>
                <a:spcPct val="0"/>
              </a:spcAft>
              <a:buClrTx/>
              <a:buSzTx/>
              <a:buFontTx/>
              <a:buNone/>
              <a:tabLst/>
              <a:defRPr/>
            </a:pPr>
            <a:r>
              <a:rPr lang="en-US" altLang="en-US" sz="4200" b="1" dirty="0">
                <a:solidFill>
                  <a:prstClr val="white"/>
                </a:solidFill>
                <a:latin typeface="Arial" charset="0"/>
              </a:rPr>
              <a:t>v</a:t>
            </a:r>
            <a:r>
              <a:rPr kumimoji="0" lang="en-US" altLang="en-US" sz="4200" b="1" i="0" u="none" strike="noStrike" kern="1200" cap="none" spc="0" normalizeH="0" baseline="0" noProof="0" dirty="0" err="1">
                <a:ln>
                  <a:noFill/>
                </a:ln>
                <a:solidFill>
                  <a:prstClr val="white"/>
                </a:solidFill>
                <a:effectLst/>
                <a:uLnTx/>
                <a:uFillTx/>
                <a:latin typeface="Arial" charset="0"/>
                <a:ea typeface="MS PGothic" charset="-128"/>
                <a:cs typeface="+mn-cs"/>
              </a:rPr>
              <a:t>ulnerability</a:t>
            </a:r>
            <a:r>
              <a:rPr kumimoji="0" lang="en-US" altLang="en-US" sz="4200" b="1" i="0" u="none" strike="noStrike" kern="1200" cap="none" spc="0" normalizeH="0" baseline="0" noProof="0" dirty="0">
                <a:ln>
                  <a:noFill/>
                </a:ln>
                <a:solidFill>
                  <a:prstClr val="white"/>
                </a:solidFill>
                <a:effectLst/>
                <a:uLnTx/>
                <a:uFillTx/>
                <a:latin typeface="Arial" charset="0"/>
                <a:ea typeface="MS PGothic" charset="-128"/>
                <a:cs typeface="+mn-cs"/>
              </a:rPr>
              <a:t> </a:t>
            </a:r>
          </a:p>
          <a:p>
            <a:pPr marL="0" marR="0" lvl="0" indent="0" algn="l" defTabSz="457200" rtl="0" eaLnBrk="1" fontAlgn="base" latinLnBrk="0" hangingPunct="1">
              <a:lnSpc>
                <a:spcPts val="65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prstClr val="white"/>
                </a:solidFill>
                <a:effectLst/>
                <a:uLnTx/>
                <a:uFillTx/>
                <a:latin typeface="Arial" charset="0"/>
                <a:ea typeface="MS PGothic" charset="-128"/>
                <a:cs typeface="+mn-cs"/>
              </a:rPr>
              <a:t>of disclosure</a:t>
            </a:r>
          </a:p>
        </p:txBody>
      </p:sp>
      <p:sp>
        <p:nvSpPr>
          <p:cNvPr id="5124" name="TextBox 6"/>
          <p:cNvSpPr txBox="1">
            <a:spLocks noChangeArrowheads="1"/>
          </p:cNvSpPr>
          <p:nvPr/>
        </p:nvSpPr>
        <p:spPr bwMode="auto">
          <a:xfrm>
            <a:off x="4375150" y="545654"/>
            <a:ext cx="14097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0" b="0" i="0" u="none" strike="noStrike" kern="1200" cap="none" spc="0" normalizeH="0" baseline="0" noProof="0" dirty="0">
                <a:ln>
                  <a:noFill/>
                </a:ln>
                <a:solidFill>
                  <a:srgbClr val="FFB310"/>
                </a:solidFill>
                <a:effectLst/>
                <a:uLnTx/>
                <a:uFillTx/>
                <a:latin typeface="Arial" charset="0"/>
                <a:ea typeface="MS PGothic" charset="-128"/>
                <a:cs typeface="+mn-cs"/>
              </a:rPr>
              <a:t>{</a:t>
            </a:r>
          </a:p>
        </p:txBody>
      </p:sp>
      <p:sp>
        <p:nvSpPr>
          <p:cNvPr id="4101" name="TextBox 9"/>
          <p:cNvSpPr txBox="1">
            <a:spLocks noChangeArrowheads="1"/>
          </p:cNvSpPr>
          <p:nvPr/>
        </p:nvSpPr>
        <p:spPr bwMode="auto">
          <a:xfrm>
            <a:off x="5900291" y="1095935"/>
            <a:ext cx="3441843"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600" dirty="0">
                <a:solidFill>
                  <a:prstClr val="white"/>
                </a:solidFill>
                <a:latin typeface="Arial" charset="0"/>
              </a:rPr>
              <a:t>i</a:t>
            </a:r>
            <a:r>
              <a:rPr kumimoji="0" lang="en-US" altLang="en-US" sz="2600" b="0" i="0" u="none" strike="noStrike" kern="1200" cap="none" spc="0" normalizeH="0" baseline="0" noProof="0" dirty="0" err="1">
                <a:ln>
                  <a:noFill/>
                </a:ln>
                <a:solidFill>
                  <a:prstClr val="white"/>
                </a:solidFill>
                <a:effectLst/>
                <a:uLnTx/>
                <a:uFillTx/>
                <a:latin typeface="Arial" charset="0"/>
              </a:rPr>
              <a:t>ncarceration</a:t>
            </a:r>
            <a:endParaRPr lang="en-US" altLang="en-US" sz="260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dirty="0">
              <a:ln>
                <a:noFill/>
              </a:ln>
              <a:solidFill>
                <a:prstClr val="white"/>
              </a:solidFill>
              <a:effectLst/>
              <a:uLnTx/>
              <a:uFillTx/>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600" dirty="0">
                <a:solidFill>
                  <a:prstClr val="white"/>
                </a:solidFill>
                <a:latin typeface="Arial" charset="0"/>
              </a:rPr>
              <a:t>u</a:t>
            </a:r>
            <a:r>
              <a:rPr lang="en-US" altLang="en-US" sz="2600" noProof="0" dirty="0" err="1">
                <a:solidFill>
                  <a:prstClr val="white"/>
                </a:solidFill>
                <a:latin typeface="Arial" charset="0"/>
              </a:rPr>
              <a:t>ne</a:t>
            </a:r>
            <a:r>
              <a:rPr kumimoji="0" lang="en-US" altLang="en-US" sz="2600" b="0" i="0" u="none" strike="noStrike" kern="1200" cap="none" spc="0" normalizeH="0" baseline="0" noProof="0" dirty="0" err="1">
                <a:ln>
                  <a:noFill/>
                </a:ln>
                <a:solidFill>
                  <a:prstClr val="white"/>
                </a:solidFill>
                <a:effectLst/>
                <a:uLnTx/>
                <a:uFillTx/>
                <a:latin typeface="Arial" charset="0"/>
              </a:rPr>
              <a:t>mployment</a:t>
            </a:r>
            <a:endParaRPr kumimoji="0" lang="en-US" altLang="en-US" sz="2600" b="0" i="0" u="none" strike="noStrike" kern="1200" cap="none" spc="0" normalizeH="0" baseline="0" noProof="0" dirty="0">
              <a:ln>
                <a:noFill/>
              </a:ln>
              <a:solidFill>
                <a:prstClr val="white"/>
              </a:solidFill>
              <a:effectLst/>
              <a:uLnTx/>
              <a:uFillTx/>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260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600" dirty="0">
                <a:solidFill>
                  <a:prstClr val="white"/>
                </a:solidFill>
                <a:latin typeface="Arial" charset="0"/>
              </a:rPr>
              <a:t>d</a:t>
            </a:r>
            <a:r>
              <a:rPr lang="en-US" altLang="en-US" sz="2600" noProof="0" dirty="0" err="1">
                <a:solidFill>
                  <a:prstClr val="white"/>
                </a:solidFill>
                <a:latin typeface="Arial" charset="0"/>
              </a:rPr>
              <a:t>epartment</a:t>
            </a:r>
            <a:r>
              <a:rPr lang="en-US" altLang="en-US" sz="2600" noProof="0" dirty="0">
                <a:solidFill>
                  <a:prstClr val="white"/>
                </a:solidFill>
                <a:latin typeface="Arial" charset="0"/>
              </a:rPr>
              <a:t> of child </a:t>
            </a:r>
            <a:r>
              <a:rPr lang="en-US" altLang="en-US" sz="2600" dirty="0">
                <a:solidFill>
                  <a:prstClr val="white"/>
                </a:solidFill>
                <a:latin typeface="Arial" charset="0"/>
              </a:rPr>
              <a:t>s</a:t>
            </a:r>
            <a:r>
              <a:rPr lang="en-US" altLang="en-US" sz="2600" noProof="0" dirty="0" err="1">
                <a:solidFill>
                  <a:prstClr val="white"/>
                </a:solidFill>
                <a:latin typeface="Arial" charset="0"/>
              </a:rPr>
              <a:t>ervices</a:t>
            </a:r>
            <a:endParaRPr lang="en-US" altLang="en-US" sz="2600" noProof="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2600" noProof="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600" dirty="0">
                <a:solidFill>
                  <a:prstClr val="white"/>
                </a:solidFill>
                <a:latin typeface="Arial" charset="0"/>
              </a:rPr>
              <a:t>loss of benefits</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2600" noProof="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600" dirty="0">
                <a:solidFill>
                  <a:prstClr val="white"/>
                </a:solidFill>
                <a:latin typeface="Arial" charset="0"/>
              </a:rPr>
              <a:t>loss of housing</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260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600" dirty="0">
                <a:solidFill>
                  <a:prstClr val="white"/>
                </a:solidFill>
                <a:latin typeface="Arial" charset="0"/>
              </a:rPr>
              <a:t>red flagged</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3400" noProof="0" dirty="0">
              <a:solidFill>
                <a:prstClr val="white"/>
              </a:solidFill>
              <a:latin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3400" b="0" i="0" u="none" strike="noStrike" kern="1200" cap="none" spc="0" normalizeH="0" baseline="0" noProof="0" dirty="0">
              <a:ln>
                <a:noFill/>
              </a:ln>
              <a:solidFill>
                <a:prstClr val="white"/>
              </a:solidFill>
              <a:effectLst/>
              <a:uLnTx/>
              <a:uFillTx/>
              <a:latin typeface="Arial" charset="0"/>
              <a:ea typeface="MS PGothic"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500" b="0" i="0" u="none" strike="noStrike" kern="1200" cap="none" spc="0" normalizeH="0" baseline="0" noProof="0" dirty="0">
              <a:ln>
                <a:noFill/>
              </a:ln>
              <a:solidFill>
                <a:prstClr val="white"/>
              </a:solidFill>
              <a:effectLst/>
              <a:uLnTx/>
              <a:uFillTx/>
              <a:latin typeface="Arial" charset="0"/>
              <a:ea typeface="MS PGothic" charset="-128"/>
              <a:cs typeface="+mn-cs"/>
            </a:endParaRPr>
          </a:p>
        </p:txBody>
      </p:sp>
    </p:spTree>
    <p:extLst>
      <p:ext uri="{BB962C8B-B14F-4D97-AF65-F5344CB8AC3E}">
        <p14:creationId xmlns:p14="http://schemas.microsoft.com/office/powerpoint/2010/main" val="897694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3907" name="TextBox 10"/>
          <p:cNvSpPr txBox="1">
            <a:spLocks noChangeArrowheads="1"/>
          </p:cNvSpPr>
          <p:nvPr/>
        </p:nvSpPr>
        <p:spPr bwMode="auto">
          <a:xfrm>
            <a:off x="373856" y="557520"/>
            <a:ext cx="383752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500" b="1" dirty="0">
                <a:solidFill>
                  <a:prstClr val="white"/>
                </a:solidFill>
                <a:latin typeface="Arial" panose="020B0604020202020204" pitchFamily="34" charset="0"/>
                <a:cs typeface="Arial" panose="020B0604020202020204" pitchFamily="34" charset="0"/>
              </a:rPr>
              <a:t>volunteer opportunities</a:t>
            </a:r>
            <a:endParaRPr kumimoji="0" lang="en-US" altLang="en-US" sz="2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908" name="TextBox 11"/>
          <p:cNvSpPr txBox="1">
            <a:spLocks noChangeArrowheads="1"/>
          </p:cNvSpPr>
          <p:nvPr/>
        </p:nvSpPr>
        <p:spPr bwMode="auto">
          <a:xfrm>
            <a:off x="4364020" y="5701355"/>
            <a:ext cx="367037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3500" b="1" noProof="0" dirty="0">
                <a:solidFill>
                  <a:prstClr val="white"/>
                </a:solidFill>
                <a:latin typeface="Arial" panose="020B0604020202020204" pitchFamily="34" charset="0"/>
                <a:cs typeface="Arial" panose="020B0604020202020204" pitchFamily="34" charset="0"/>
              </a:rPr>
              <a:t>medications</a:t>
            </a:r>
            <a:endParaRPr kumimoji="0" lang="en-US" altLang="en-US" sz="3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909" name="TextBox 9"/>
          <p:cNvSpPr txBox="1">
            <a:spLocks noChangeArrowheads="1"/>
          </p:cNvSpPr>
          <p:nvPr/>
        </p:nvSpPr>
        <p:spPr bwMode="auto">
          <a:xfrm>
            <a:off x="3646488" y="4169738"/>
            <a:ext cx="36584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housing</a:t>
            </a:r>
          </a:p>
        </p:txBody>
      </p:sp>
      <p:sp>
        <p:nvSpPr>
          <p:cNvPr id="123910" name="TextBox 12"/>
          <p:cNvSpPr txBox="1">
            <a:spLocks noChangeArrowheads="1"/>
          </p:cNvSpPr>
          <p:nvPr/>
        </p:nvSpPr>
        <p:spPr bwMode="auto">
          <a:xfrm>
            <a:off x="5457564" y="156359"/>
            <a:ext cx="55022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3500" b="1" dirty="0">
                <a:solidFill>
                  <a:prstClr val="white"/>
                </a:solidFill>
                <a:latin typeface="Arial" panose="020B0604020202020204" pitchFamily="34" charset="0"/>
                <a:cs typeface="Arial" panose="020B0604020202020204" pitchFamily="34" charset="0"/>
              </a:rPr>
              <a:t>v</a:t>
            </a:r>
            <a:r>
              <a:rPr kumimoji="0" lang="en-US" altLang="en-US" sz="3500" b="1" i="0" u="none" strike="noStrike" kern="1200" cap="none" spc="0" normalizeH="0" baseline="0" noProof="0" dirty="0" err="1">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oting</a:t>
            </a:r>
            <a:r>
              <a:rPr kumimoji="0" lang="en-US" altLang="en-US" sz="3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 rights</a:t>
            </a:r>
          </a:p>
        </p:txBody>
      </p:sp>
      <p:sp>
        <p:nvSpPr>
          <p:cNvPr id="123911" name="TextBox 16"/>
          <p:cNvSpPr txBox="1">
            <a:spLocks noChangeArrowheads="1"/>
          </p:cNvSpPr>
          <p:nvPr/>
        </p:nvSpPr>
        <p:spPr bwMode="auto">
          <a:xfrm>
            <a:off x="6019800" y="4724138"/>
            <a:ext cx="2679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500" b="1" dirty="0">
                <a:solidFill>
                  <a:prstClr val="white"/>
                </a:solidFill>
                <a:latin typeface="Arial" panose="020B0604020202020204" pitchFamily="34" charset="0"/>
                <a:cs typeface="Arial" panose="020B0604020202020204" pitchFamily="34" charset="0"/>
              </a:rPr>
              <a:t>jury duty</a:t>
            </a:r>
            <a:endParaRPr kumimoji="0" lang="en-US" altLang="en-US" sz="2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912" name="TextBox 18"/>
          <p:cNvSpPr txBox="1">
            <a:spLocks noChangeArrowheads="1"/>
          </p:cNvSpPr>
          <p:nvPr/>
        </p:nvSpPr>
        <p:spPr bwMode="auto">
          <a:xfrm>
            <a:off x="0" y="3662442"/>
            <a:ext cx="468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autonomy</a:t>
            </a:r>
          </a:p>
        </p:txBody>
      </p:sp>
      <p:sp>
        <p:nvSpPr>
          <p:cNvPr id="123913" name="TextBox 19"/>
          <p:cNvSpPr txBox="1">
            <a:spLocks noChangeArrowheads="1"/>
          </p:cNvSpPr>
          <p:nvPr/>
        </p:nvSpPr>
        <p:spPr bwMode="auto">
          <a:xfrm>
            <a:off x="512916" y="1920272"/>
            <a:ext cx="672866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500" b="1" dirty="0">
                <a:solidFill>
                  <a:prstClr val="white"/>
                </a:solidFill>
                <a:latin typeface="Arial" panose="020B0604020202020204" pitchFamily="34" charset="0"/>
                <a:cs typeface="Arial" panose="020B0604020202020204" pitchFamily="34" charset="0"/>
              </a:rPr>
              <a:t>participating</a:t>
            </a:r>
            <a:r>
              <a:rPr lang="en-US" altLang="en-US" sz="3500" b="1" dirty="0">
                <a:solidFill>
                  <a:prstClr val="white"/>
                </a:solidFill>
                <a:latin typeface="Arial" panose="020B0604020202020204" pitchFamily="34" charset="0"/>
                <a:cs typeface="Arial" panose="020B0604020202020204" pitchFamily="34" charset="0"/>
              </a:rPr>
              <a:t> </a:t>
            </a:r>
            <a:r>
              <a:rPr lang="en-US" altLang="en-US" sz="2500" b="1" dirty="0">
                <a:solidFill>
                  <a:prstClr val="white"/>
                </a:solidFill>
                <a:latin typeface="Arial" panose="020B0604020202020204" pitchFamily="34" charset="0"/>
                <a:cs typeface="Arial" panose="020B0604020202020204" pitchFamily="34" charset="0"/>
              </a:rPr>
              <a:t>in family events </a:t>
            </a:r>
            <a:endParaRPr kumimoji="0" lang="en-US" altLang="en-US" sz="25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3914" name="TextBox 21"/>
          <p:cNvSpPr txBox="1">
            <a:spLocks noChangeArrowheads="1"/>
          </p:cNvSpPr>
          <p:nvPr/>
        </p:nvSpPr>
        <p:spPr bwMode="auto">
          <a:xfrm>
            <a:off x="2790565" y="1002991"/>
            <a:ext cx="284162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employment</a:t>
            </a:r>
          </a:p>
        </p:txBody>
      </p:sp>
      <p:sp>
        <p:nvSpPr>
          <p:cNvPr id="123915" name="TextBox 14"/>
          <p:cNvSpPr txBox="1">
            <a:spLocks noChangeArrowheads="1"/>
          </p:cNvSpPr>
          <p:nvPr/>
        </p:nvSpPr>
        <p:spPr bwMode="auto">
          <a:xfrm>
            <a:off x="1685925" y="2706688"/>
            <a:ext cx="7458075" cy="723275"/>
          </a:xfrm>
          <a:prstGeom prst="rect">
            <a:avLst/>
          </a:prstGeom>
          <a:solidFill>
            <a:srgbClr val="FFB3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4100" b="1" dirty="0">
                <a:solidFill>
                  <a:prstClr val="black"/>
                </a:solidFill>
                <a:latin typeface="Arial" panose="020B0604020202020204" pitchFamily="34" charset="0"/>
              </a:rPr>
              <a:t>s</a:t>
            </a:r>
            <a:r>
              <a:rPr lang="en-US" altLang="en-US" sz="4100" b="1" noProof="0" dirty="0" err="1">
                <a:solidFill>
                  <a:prstClr val="black"/>
                </a:solidFill>
                <a:latin typeface="Arial" panose="020B0604020202020204" pitchFamily="34" charset="0"/>
              </a:rPr>
              <a:t>tigma</a:t>
            </a:r>
            <a:r>
              <a:rPr lang="en-US" altLang="en-US" sz="4100" b="1" noProof="0" dirty="0">
                <a:solidFill>
                  <a:prstClr val="black"/>
                </a:solidFill>
                <a:latin typeface="Arial" panose="020B0604020202020204" pitchFamily="34" charset="0"/>
              </a:rPr>
              <a:t> leads to losing…</a:t>
            </a:r>
            <a:endParaRPr kumimoji="0" lang="en-US" altLang="en-US" sz="41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1" name="TextBox 9"/>
          <p:cNvSpPr txBox="1">
            <a:spLocks noChangeArrowheads="1"/>
          </p:cNvSpPr>
          <p:nvPr/>
        </p:nvSpPr>
        <p:spPr bwMode="auto">
          <a:xfrm>
            <a:off x="1377950" y="5511800"/>
            <a:ext cx="2679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500" b="1" dirty="0">
                <a:solidFill>
                  <a:prstClr val="white"/>
                </a:solidFill>
                <a:latin typeface="Arial" panose="020B0604020202020204" pitchFamily="34" charset="0"/>
                <a:cs typeface="Arial" panose="020B0604020202020204" pitchFamily="34" charset="0"/>
              </a:rPr>
              <a:t>therapy</a:t>
            </a:r>
            <a:endParaRPr kumimoji="0" lang="en-US" altLang="en-US" sz="2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Box 12"/>
          <p:cNvSpPr txBox="1">
            <a:spLocks noChangeArrowheads="1"/>
          </p:cNvSpPr>
          <p:nvPr/>
        </p:nvSpPr>
        <p:spPr bwMode="auto">
          <a:xfrm>
            <a:off x="6552254" y="1365953"/>
            <a:ext cx="296427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3500" b="1" dirty="0">
                <a:solidFill>
                  <a:prstClr val="white"/>
                </a:solidFill>
                <a:latin typeface="Arial" panose="020B0604020202020204" pitchFamily="34" charset="0"/>
                <a:cs typeface="Arial" panose="020B0604020202020204" pitchFamily="34" charset="0"/>
              </a:rPr>
              <a:t>respect</a:t>
            </a:r>
            <a:endParaRPr kumimoji="0" lang="en-US" altLang="en-US" sz="3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 name="TextBox 12"/>
          <p:cNvSpPr txBox="1">
            <a:spLocks noChangeArrowheads="1"/>
          </p:cNvSpPr>
          <p:nvPr/>
        </p:nvSpPr>
        <p:spPr bwMode="auto">
          <a:xfrm>
            <a:off x="450850" y="4483721"/>
            <a:ext cx="296427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education</a:t>
            </a:r>
          </a:p>
        </p:txBody>
      </p:sp>
      <p:sp>
        <p:nvSpPr>
          <p:cNvPr id="14" name="TextBox 19"/>
          <p:cNvSpPr txBox="1">
            <a:spLocks noChangeArrowheads="1"/>
          </p:cNvSpPr>
          <p:nvPr/>
        </p:nvSpPr>
        <p:spPr bwMode="auto">
          <a:xfrm>
            <a:off x="6552254" y="3575219"/>
            <a:ext cx="34607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3500" b="1" dirty="0">
                <a:solidFill>
                  <a:prstClr val="white"/>
                </a:solidFill>
                <a:latin typeface="Arial" panose="020B0604020202020204" pitchFamily="34" charset="0"/>
                <a:cs typeface="Arial" panose="020B0604020202020204" pitchFamily="34" charset="0"/>
              </a:rPr>
              <a:t>social ties </a:t>
            </a:r>
            <a:endParaRPr kumimoji="0" lang="en-US" altLang="en-US" sz="35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846529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Title 1"/>
          <p:cNvSpPr txBox="1">
            <a:spLocks/>
          </p:cNvSpPr>
          <p:nvPr/>
        </p:nvSpPr>
        <p:spPr bwMode="auto">
          <a:xfrm>
            <a:off x="701602" y="2459124"/>
            <a:ext cx="79155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r" eaLnBrk="1" hangingPunct="1">
              <a:spcBef>
                <a:spcPct val="0"/>
              </a:spcBef>
              <a:buNone/>
              <a:defRPr/>
            </a:pPr>
            <a:r>
              <a:rPr lang="en-US" sz="9600" b="1" dirty="0">
                <a:solidFill>
                  <a:srgbClr val="FFC000"/>
                </a:solidFill>
                <a:latin typeface="Arial" panose="020B0604020202020204" pitchFamily="34" charset="0"/>
                <a:cs typeface="Arial" panose="020B0604020202020204" pitchFamily="34" charset="0"/>
              </a:rPr>
              <a:t>second class</a:t>
            </a:r>
            <a:r>
              <a:rPr kumimoji="0" lang="en-US" altLang="en-US" sz="9600" b="1" i="0" u="none" strike="noStrike" kern="120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41988" name="Subtitle 2"/>
          <p:cNvSpPr txBox="1">
            <a:spLocks/>
          </p:cNvSpPr>
          <p:nvPr/>
        </p:nvSpPr>
        <p:spPr bwMode="auto">
          <a:xfrm>
            <a:off x="701604" y="2429819"/>
            <a:ext cx="1807008" cy="3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r" eaLnBrk="1" hangingPunct="1">
              <a:buNone/>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permanent</a:t>
            </a:r>
          </a:p>
        </p:txBody>
      </p:sp>
      <p:sp>
        <p:nvSpPr>
          <p:cNvPr id="7" name="TextBox 13"/>
          <p:cNvSpPr txBox="1">
            <a:spLocks noChangeArrowheads="1"/>
          </p:cNvSpPr>
          <p:nvPr/>
        </p:nvSpPr>
        <p:spPr bwMode="auto">
          <a:xfrm>
            <a:off x="2208213" y="6312623"/>
            <a:ext cx="8451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5" name="Subtitle 2"/>
          <p:cNvSpPr txBox="1">
            <a:spLocks/>
          </p:cNvSpPr>
          <p:nvPr/>
        </p:nvSpPr>
        <p:spPr bwMode="auto">
          <a:xfrm>
            <a:off x="6810157" y="3839033"/>
            <a:ext cx="1807008" cy="3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r" eaLnBrk="1" hangingPunct="1">
              <a:buNone/>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citizenship</a:t>
            </a:r>
          </a:p>
        </p:txBody>
      </p:sp>
    </p:spTree>
    <p:extLst>
      <p:ext uri="{BB962C8B-B14F-4D97-AF65-F5344CB8AC3E}">
        <p14:creationId xmlns:p14="http://schemas.microsoft.com/office/powerpoint/2010/main" val="344158584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93891"/>
            <a:ext cx="9144000" cy="601511"/>
          </a:xfrm>
        </p:spPr>
        <p:txBody>
          <a:bodyPr/>
          <a:lstStyle/>
          <a:p>
            <a:pPr algn="ctr"/>
            <a:r>
              <a:rPr lang="en-US" dirty="0">
                <a:solidFill>
                  <a:srgbClr val="DEB310"/>
                </a:solidFill>
              </a:rPr>
              <a:t>disclosures</a:t>
            </a:r>
          </a:p>
        </p:txBody>
      </p:sp>
      <p:sp>
        <p:nvSpPr>
          <p:cNvPr id="4" name="Text Placeholder 3"/>
          <p:cNvSpPr>
            <a:spLocks noGrp="1"/>
          </p:cNvSpPr>
          <p:nvPr>
            <p:ph type="body" sz="quarter" idx="10"/>
          </p:nvPr>
        </p:nvSpPr>
        <p:spPr/>
        <p:txBody>
          <a:bodyPr/>
          <a:lstStyle/>
          <a:p>
            <a:r>
              <a:rPr lang="en-US" dirty="0"/>
              <a:t> </a:t>
            </a:r>
          </a:p>
        </p:txBody>
      </p:sp>
      <p:sp>
        <p:nvSpPr>
          <p:cNvPr id="15" name="Subtitle 2">
            <a:extLst>
              <a:ext uri="{FF2B5EF4-FFF2-40B4-BE49-F238E27FC236}">
                <a16:creationId xmlns:a16="http://schemas.microsoft.com/office/drawing/2014/main" id="{10486B32-99E8-477A-9932-E447A14FD1A0}"/>
              </a:ext>
            </a:extLst>
          </p:cNvPr>
          <p:cNvSpPr txBox="1">
            <a:spLocks/>
          </p:cNvSpPr>
          <p:nvPr/>
        </p:nvSpPr>
        <p:spPr>
          <a:xfrm>
            <a:off x="228600" y="1263412"/>
            <a:ext cx="8686800" cy="5375254"/>
          </a:xfrm>
          <a:prstGeom prst="rect">
            <a:avLst/>
          </a:prstGeom>
        </p:spPr>
        <p:txBody>
          <a:bodyPr vert="horz" wrap="square" lIns="0" tIns="0" rIns="91440" bIns="91440" rtlCol="0">
            <a:spAutoFit/>
          </a:bodyPr>
          <a:lstStyle>
            <a:lvl1pPr marL="0" indent="0" algn="l" defTabSz="914400" rtl="0" eaLnBrk="1" latinLnBrk="0" hangingPunct="1">
              <a:spcBef>
                <a:spcPct val="20000"/>
              </a:spcBef>
              <a:buFont typeface="Arial" pitchFamily="34" charset="0"/>
              <a:buNone/>
              <a:defRPr sz="3200" b="1" kern="1200">
                <a:solidFill>
                  <a:schemeClr val="bg2"/>
                </a:solidFill>
                <a:effectLst>
                  <a:outerShdw blurRad="50800" dist="38100" dir="2700000" algn="tl" rotWithShape="0">
                    <a:prstClr val="black"/>
                  </a:outerShdw>
                </a:effectLst>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50800" dist="38100" dir="2700000" algn="tl" rotWithShape="0">
                  <a:prstClr val="black"/>
                </a:outerShdw>
              </a:effectLst>
              <a:uLnTx/>
              <a:uFillTx/>
              <a:latin typeface="Arial" pitchFamily="34" charset="0"/>
              <a:ea typeface="+mn-ea"/>
              <a:cs typeface="Arial" pitchFamily="34"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i="0" u="none" strike="noStrike" kern="1200" cap="none" spc="0" normalizeH="0" baseline="0" noProof="0" dirty="0">
                <a:ln>
                  <a:noFill/>
                </a:ln>
                <a:solidFill>
                  <a:schemeClr val="tx1"/>
                </a:solidFill>
                <a:effectLst/>
                <a:uLnTx/>
                <a:uFillTx/>
                <a:latin typeface="+mn-lt"/>
                <a:ea typeface="+mn-ea"/>
                <a:cs typeface="Arial" pitchFamily="34" charset="0"/>
              </a:rPr>
              <a:t>Acknowledgment: </a:t>
            </a:r>
            <a:r>
              <a:rPr kumimoji="0" lang="en-US" sz="1600" b="0" i="0" u="none" strike="noStrike" kern="1200" cap="none" spc="0" normalizeH="0" baseline="0" noProof="0" dirty="0">
                <a:ln>
                  <a:noFill/>
                </a:ln>
                <a:solidFill>
                  <a:srgbClr val="8A4885"/>
                </a:solidFill>
                <a:effectLst/>
                <a:uLnTx/>
                <a:uFillTx/>
                <a:latin typeface="+mn-lt"/>
                <a:ea typeface="+mn-ea"/>
                <a:cs typeface="Arial" pitchFamily="34" charset="0"/>
              </a:rPr>
              <a:t> </a:t>
            </a:r>
            <a:r>
              <a:rPr kumimoji="0" lang="en-US" sz="1600" b="0" i="0" u="none" strike="noStrike" kern="1200" cap="none" spc="0" normalizeH="0" baseline="0" noProof="0" dirty="0">
                <a:ln>
                  <a:noFill/>
                </a:ln>
                <a:solidFill>
                  <a:srgbClr val="000000"/>
                </a:solidFill>
                <a:effectLst/>
                <a:uLnTx/>
                <a:uFillTx/>
                <a:latin typeface="+mn-lt"/>
                <a:ea typeface="+mn-ea"/>
                <a:cs typeface="Arial" pitchFamily="34" charset="0"/>
              </a:rPr>
              <a:t>This CME event is not supported by any commercial entity.</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8A4885"/>
                </a:solidFill>
                <a:effectLst/>
                <a:uLnTx/>
                <a:uFillTx/>
                <a:latin typeface="+mn-lt"/>
                <a:ea typeface="+mn-ea"/>
                <a:cs typeface="Arial" pitchFamily="34" charset="0"/>
              </a:rPr>
              <a:t> </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i="0" u="none" strike="noStrike" kern="1200" cap="none" spc="0" normalizeH="0" baseline="0" noProof="0" dirty="0">
                <a:ln>
                  <a:noFill/>
                </a:ln>
                <a:solidFill>
                  <a:schemeClr val="tx1"/>
                </a:solidFill>
                <a:effectLst/>
                <a:uLnTx/>
                <a:uFillTx/>
                <a:latin typeface="+mn-lt"/>
                <a:ea typeface="+mn-ea"/>
                <a:cs typeface="Arial" pitchFamily="34" charset="0"/>
              </a:rPr>
              <a:t>Disclosure:</a:t>
            </a:r>
            <a:r>
              <a:rPr kumimoji="0" lang="en-US" sz="1600" b="0" i="0" u="none" strike="noStrike" kern="1200" cap="none" spc="0" normalizeH="0" baseline="0" noProof="0" dirty="0">
                <a:ln>
                  <a:noFill/>
                </a:ln>
                <a:solidFill>
                  <a:srgbClr val="8A4885"/>
                </a:solidFill>
                <a:effectLst/>
                <a:uLnTx/>
                <a:uFillTx/>
                <a:latin typeface="+mn-lt"/>
                <a:ea typeface="+mn-ea"/>
                <a:cs typeface="Arial" pitchFamily="34" charset="0"/>
              </a:rPr>
              <a:t> </a:t>
            </a:r>
            <a:r>
              <a:rPr kumimoji="0" lang="en-US" sz="1600" b="0" i="0" u="none" strike="noStrike" kern="1200" cap="none" spc="0" normalizeH="0" baseline="0" noProof="0" dirty="0">
                <a:ln>
                  <a:noFill/>
                </a:ln>
                <a:solidFill>
                  <a:srgbClr val="000000"/>
                </a:solidFill>
                <a:effectLst/>
                <a:uLnTx/>
                <a:uFillTx/>
                <a:latin typeface="+mn-lt"/>
                <a:ea typeface="+mn-ea"/>
                <a:cs typeface="Arial" pitchFamily="34" charset="0"/>
              </a:rPr>
              <a:t>Alison Essary, DHSc, MHPE, PA-C discloses that she has received grant/research support from BCBS Mobilize AZ Grant Program and is a shareholder with Denali.  Adrienne White, MS discloses that she has received grant/research support from BCBS Mobilize AZ Grant Program. All other speakers and members of the planning committee have no relevant financial relationships with a commercial interest to disclose.</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B310"/>
                </a:solidFill>
                <a:effectLst/>
                <a:uLnTx/>
                <a:uFillTx/>
                <a:latin typeface="+mn-l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i="0" u="none" strike="noStrike" kern="1200" cap="none" spc="0" normalizeH="0" baseline="0" noProof="0" dirty="0">
                <a:ln>
                  <a:noFill/>
                </a:ln>
                <a:solidFill>
                  <a:schemeClr val="tx1"/>
                </a:solidFill>
                <a:effectLst/>
                <a:uLnTx/>
                <a:uFillTx/>
                <a:latin typeface="+mn-lt"/>
                <a:ea typeface="+mn-ea"/>
                <a:cs typeface="Arial" pitchFamily="34" charset="0"/>
              </a:rPr>
              <a:t>Accreditation Statement:</a:t>
            </a:r>
            <a:r>
              <a:rPr kumimoji="0" lang="en-US" sz="1600" b="0" i="0" u="none" strike="noStrike" kern="1200" cap="none" spc="0" normalizeH="0" baseline="0" noProof="0" dirty="0">
                <a:ln>
                  <a:noFill/>
                </a:ln>
                <a:solidFill>
                  <a:srgbClr val="6A1B6B"/>
                </a:solidFill>
                <a:effectLst/>
                <a:uLnTx/>
                <a:uFillTx/>
                <a:latin typeface="+mn-lt"/>
                <a:ea typeface="+mn-ea"/>
                <a:cs typeface="Arial" pitchFamily="34" charset="0"/>
              </a:rPr>
              <a:t> </a:t>
            </a:r>
            <a:r>
              <a:rPr kumimoji="0" lang="en-US" sz="1600" b="0" i="0" u="none" strike="noStrike" kern="1200" cap="none" spc="0" normalizeH="0" baseline="0" noProof="0" dirty="0">
                <a:ln>
                  <a:noFill/>
                </a:ln>
                <a:solidFill>
                  <a:srgbClr val="000000"/>
                </a:solidFill>
                <a:effectLst/>
                <a:uLnTx/>
                <a:uFillTx/>
                <a:latin typeface="+mn-lt"/>
                <a:ea typeface="+mn-ea"/>
                <a:cs typeface="Arial" pitchFamily="34" charset="0"/>
              </a:rPr>
              <a:t>This activity has been planned and implemented in accordance with the accreditation requirements and policies of the Arizona Medical Association (ArMA) through the joint providership of HonorHealth and Arizona State University. HonorHealth is accredited by ArMA to provide continuing medical education for physicians.</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B310"/>
                </a:solidFill>
                <a:effectLst/>
                <a:uLnTx/>
                <a:uFillTx/>
                <a:latin typeface="+mn-l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i="0" u="none" strike="noStrike" kern="1200" cap="none" spc="0" normalizeH="0" baseline="0" noProof="0" dirty="0">
                <a:ln>
                  <a:noFill/>
                </a:ln>
                <a:solidFill>
                  <a:schemeClr val="tx1"/>
                </a:solidFill>
                <a:effectLst/>
                <a:uLnTx/>
                <a:uFillTx/>
                <a:latin typeface="+mn-lt"/>
                <a:ea typeface="+mn-ea"/>
                <a:cs typeface="Arial" pitchFamily="34" charset="0"/>
              </a:rPr>
              <a:t>Credit Statement: </a:t>
            </a:r>
            <a:r>
              <a:rPr kumimoji="0" lang="en-US" sz="1600" b="0" i="0" u="none" strike="noStrike" kern="1200" cap="none" spc="0" normalizeH="0" baseline="0" noProof="0" dirty="0">
                <a:ln>
                  <a:noFill/>
                </a:ln>
                <a:solidFill>
                  <a:srgbClr val="000000"/>
                </a:solidFill>
                <a:effectLst/>
                <a:uLnTx/>
                <a:uFillTx/>
                <a:latin typeface="+mn-lt"/>
                <a:ea typeface="+mn-ea"/>
                <a:cs typeface="Arial" pitchFamily="34" charset="0"/>
              </a:rPr>
              <a:t>HonorHealth designates this live activity for a maximum of </a:t>
            </a:r>
            <a:r>
              <a:rPr kumimoji="0" lang="en-US" sz="1600" b="0" i="1" u="none" strike="noStrike" kern="1200" cap="none" spc="0" normalizeH="0" baseline="0" noProof="0" dirty="0">
                <a:ln>
                  <a:noFill/>
                </a:ln>
                <a:solidFill>
                  <a:srgbClr val="000000"/>
                </a:solidFill>
                <a:effectLst/>
                <a:uLnTx/>
                <a:uFillTx/>
                <a:latin typeface="+mn-lt"/>
                <a:ea typeface="+mn-ea"/>
                <a:cs typeface="Arial" pitchFamily="34" charset="0"/>
              </a:rPr>
              <a:t>_</a:t>
            </a:r>
            <a:r>
              <a:rPr kumimoji="0" lang="en-US" sz="1600" b="0" i="0" u="none" strike="noStrike" kern="1200" cap="none" spc="0" normalizeH="0" baseline="0" noProof="0" dirty="0">
                <a:ln>
                  <a:noFill/>
                </a:ln>
                <a:solidFill>
                  <a:srgbClr val="000000"/>
                </a:solidFill>
                <a:effectLst/>
                <a:uLnTx/>
                <a:uFillTx/>
                <a:latin typeface="+mn-lt"/>
                <a:ea typeface="+mn-ea"/>
                <a:cs typeface="Arial" pitchFamily="34" charset="0"/>
              </a:rPr>
              <a:t>1</a:t>
            </a:r>
            <a:r>
              <a:rPr kumimoji="0" lang="en-US" sz="1600" b="0" i="1" u="none" strike="noStrike" kern="1200" cap="none" spc="0" normalizeH="0" baseline="0" noProof="0" dirty="0">
                <a:ln>
                  <a:noFill/>
                </a:ln>
                <a:solidFill>
                  <a:srgbClr val="000000"/>
                </a:solidFill>
                <a:effectLst/>
                <a:uLnTx/>
                <a:uFillTx/>
                <a:latin typeface="+mn-lt"/>
                <a:ea typeface="+mn-ea"/>
                <a:cs typeface="Arial" pitchFamily="34" charset="0"/>
              </a:rPr>
              <a:t>_ AMA PRA Category 1 Credits</a:t>
            </a:r>
            <a:r>
              <a:rPr kumimoji="0" lang="en-US" sz="1600" b="0" i="0" u="none" strike="noStrike" kern="1200" cap="none" spc="0" normalizeH="0" baseline="0" noProof="0" dirty="0">
                <a:ln>
                  <a:noFill/>
                </a:ln>
                <a:solidFill>
                  <a:srgbClr val="000000"/>
                </a:solidFill>
                <a:effectLst/>
                <a:uLnTx/>
                <a:uFillTx/>
                <a:latin typeface="+mn-lt"/>
                <a:ea typeface="+mn-ea"/>
                <a:cs typeface="Arial" pitchFamily="34" charset="0"/>
              </a:rPr>
              <a:t>™. Physicians should only claim credit commensurate with the extent of their participation in the activity. </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B310"/>
                </a:solidFill>
                <a:effectLst/>
                <a:uLnTx/>
                <a:uFillTx/>
                <a:latin typeface="+mn-l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 typeface="Arial" pitchFamily="34" charset="0"/>
              <a:buNone/>
              <a:tabLst/>
              <a:defRPr/>
            </a:pPr>
            <a:r>
              <a:rPr kumimoji="0" lang="en-US" sz="1600" i="0" u="none" strike="noStrike" kern="1200" cap="none" spc="0" normalizeH="0" baseline="0" noProof="0" dirty="0">
                <a:ln>
                  <a:noFill/>
                </a:ln>
                <a:solidFill>
                  <a:schemeClr val="tx1"/>
                </a:solidFill>
                <a:effectLst/>
                <a:uLnTx/>
                <a:uFillTx/>
                <a:latin typeface="+mn-lt"/>
                <a:ea typeface="Calibri" panose="020F0502020204030204" pitchFamily="34" charset="0"/>
                <a:cs typeface="Arial" pitchFamily="34" charset="0"/>
              </a:rPr>
              <a:t>Funding Statement:</a:t>
            </a:r>
            <a:r>
              <a:rPr kumimoji="0" lang="en-US" sz="1600" b="0" i="0" u="none" strike="noStrike" kern="1200" cap="none" spc="0" normalizeH="0" baseline="0" noProof="0" dirty="0">
                <a:ln>
                  <a:noFill/>
                </a:ln>
                <a:solidFill>
                  <a:srgbClr val="6A1B6B"/>
                </a:solidFill>
                <a:effectLst/>
                <a:uLnTx/>
                <a:uFillTx/>
                <a:latin typeface="+mn-lt"/>
                <a:ea typeface="Calibri" panose="020F0502020204030204" pitchFamily="34" charset="0"/>
                <a:cs typeface="Arial" pitchFamily="34" charset="0"/>
              </a:rPr>
              <a:t> </a:t>
            </a:r>
            <a:r>
              <a:rPr kumimoji="0" lang="en-US"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itchFamily="34" charset="0"/>
              </a:rPr>
              <a:t>This activity has been funded by research grants from SAMHSA and BC/BS Mobilize AZ initiative.</a:t>
            </a:r>
            <a:endParaRPr kumimoji="0" lang="en-US" sz="1600" b="0" i="0" u="none" strike="noStrike" kern="1200" cap="none" spc="0" normalizeH="0" baseline="0" noProof="0" dirty="0">
              <a:ln>
                <a:noFill/>
              </a:ln>
              <a:solidFill>
                <a:srgbClr val="FFB310"/>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673540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457" y="971847"/>
            <a:ext cx="7178944" cy="2777035"/>
          </a:xfrm>
        </p:spPr>
        <p:txBody>
          <a:bodyPr/>
          <a:lstStyle/>
          <a:p>
            <a:r>
              <a:rPr lang="en-US" dirty="0"/>
              <a:t>respect and sympathy</a:t>
            </a:r>
            <a:br>
              <a:rPr lang="en-US" dirty="0"/>
            </a:br>
            <a:r>
              <a:rPr lang="en-US" dirty="0"/>
              <a:t>dignity and compassion</a:t>
            </a:r>
            <a:br>
              <a:rPr lang="en-US" dirty="0"/>
            </a:br>
            <a:r>
              <a:rPr lang="en-US" dirty="0"/>
              <a:t>relying on the data</a:t>
            </a:r>
            <a:br>
              <a:rPr lang="en-US" dirty="0"/>
            </a:br>
            <a:r>
              <a:rPr lang="en-US" dirty="0"/>
              <a:t>mat = positive change </a:t>
            </a:r>
          </a:p>
        </p:txBody>
      </p:sp>
    </p:spTree>
    <p:extLst>
      <p:ext uri="{BB962C8B-B14F-4D97-AF65-F5344CB8AC3E}">
        <p14:creationId xmlns:p14="http://schemas.microsoft.com/office/powerpoint/2010/main" val="123718679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142875" y="-30163"/>
            <a:ext cx="9144000" cy="990601"/>
          </a:xfrm>
        </p:spPr>
        <p:txBody>
          <a:bodyPr/>
          <a:lstStyle/>
          <a:p>
            <a:r>
              <a:rPr lang="en-US" altLang="en-US" sz="4000" b="1" dirty="0">
                <a:latin typeface="Arial" panose="020B0604020202020204" pitchFamily="34" charset="0"/>
                <a:cs typeface="Arial" panose="020B0604020202020204" pitchFamily="34" charset="0"/>
              </a:rPr>
              <a:t>references</a:t>
            </a:r>
          </a:p>
        </p:txBody>
      </p:sp>
      <p:sp>
        <p:nvSpPr>
          <p:cNvPr id="5" name="Rectangle 4"/>
          <p:cNvSpPr/>
          <p:nvPr/>
        </p:nvSpPr>
        <p:spPr>
          <a:xfrm>
            <a:off x="5232400" y="5918200"/>
            <a:ext cx="3733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9508" name="Content Placeholder 2"/>
          <p:cNvSpPr>
            <a:spLocks noGrp="1"/>
          </p:cNvSpPr>
          <p:nvPr>
            <p:ph idx="1"/>
          </p:nvPr>
        </p:nvSpPr>
        <p:spPr>
          <a:xfrm>
            <a:off x="142875" y="1192843"/>
            <a:ext cx="8909050" cy="5524500"/>
          </a:xfrm>
        </p:spPr>
        <p:txBody>
          <a:bodyPr/>
          <a:lstStyle/>
          <a:p>
            <a:r>
              <a:rPr lang="en-US" sz="1700" dirty="0" err="1">
                <a:latin typeface="Arial" panose="020B0604020202020204" pitchFamily="34" charset="0"/>
                <a:cs typeface="Arial" panose="020B0604020202020204" pitchFamily="34" charset="0"/>
              </a:rPr>
              <a:t>Addictionary</a:t>
            </a:r>
            <a:r>
              <a:rPr lang="en-US" sz="1700" dirty="0">
                <a:latin typeface="Arial" panose="020B0604020202020204" pitchFamily="34" charset="0"/>
                <a:cs typeface="Arial" panose="020B0604020202020204" pitchFamily="34" charset="0"/>
              </a:rPr>
              <a:t> - Glossary of Substance Use Disorder Terminology. (n.d.). Retrieved February 11, 2020, from https://www.recoveryanswers.org/addiction-ary/ </a:t>
            </a:r>
          </a:p>
          <a:p>
            <a:r>
              <a:rPr lang="en-US" sz="1700" dirty="0">
                <a:latin typeface="Arial" panose="020B0604020202020204" pitchFamily="34" charset="0"/>
                <a:cs typeface="Arial" panose="020B0604020202020204" pitchFamily="34" charset="0"/>
              </a:rPr>
              <a:t>Associated Press Stylebook. (2020). Associated Press Stylebook. Retrieved from https://www.apstylebook.com/</a:t>
            </a:r>
          </a:p>
          <a:p>
            <a:r>
              <a:rPr lang="en-US" sz="1700" dirty="0" err="1">
                <a:latin typeface="Arial" panose="020B0604020202020204" pitchFamily="34" charset="0"/>
                <a:cs typeface="Arial" panose="020B0604020202020204" pitchFamily="34" charset="0"/>
              </a:rPr>
              <a:t>Boekel</a:t>
            </a:r>
            <a:r>
              <a:rPr lang="en-US" sz="1700" dirty="0">
                <a:latin typeface="Arial" panose="020B0604020202020204" pitchFamily="34" charset="0"/>
                <a:cs typeface="Arial" panose="020B0604020202020204" pitchFamily="34" charset="0"/>
              </a:rPr>
              <a:t>, L. C. V., Brouwers, E. P., </a:t>
            </a:r>
            <a:r>
              <a:rPr lang="en-US" sz="1700" dirty="0" err="1">
                <a:latin typeface="Arial" panose="020B0604020202020204" pitchFamily="34" charset="0"/>
                <a:cs typeface="Arial" panose="020B0604020202020204" pitchFamily="34" charset="0"/>
              </a:rPr>
              <a:t>Weeghel</a:t>
            </a:r>
            <a:r>
              <a:rPr lang="en-US" sz="1700" dirty="0">
                <a:latin typeface="Arial" panose="020B0604020202020204" pitchFamily="34" charset="0"/>
                <a:cs typeface="Arial" panose="020B0604020202020204" pitchFamily="34" charset="0"/>
              </a:rPr>
              <a:t>, J. V., &amp; </a:t>
            </a:r>
            <a:r>
              <a:rPr lang="en-US" sz="1700" dirty="0" err="1">
                <a:latin typeface="Arial" panose="020B0604020202020204" pitchFamily="34" charset="0"/>
                <a:cs typeface="Arial" panose="020B0604020202020204" pitchFamily="34" charset="0"/>
              </a:rPr>
              <a:t>Garretsen</a:t>
            </a:r>
            <a:r>
              <a:rPr lang="en-US" sz="1700" dirty="0">
                <a:latin typeface="Arial" panose="020B0604020202020204" pitchFamily="34" charset="0"/>
                <a:cs typeface="Arial" panose="020B0604020202020204" pitchFamily="34" charset="0"/>
              </a:rPr>
              <a:t>, H. F. (2013). Stigma among health professionals towards patients with substance use disorders and its consequences for healthcare delivery: Systematic review. </a:t>
            </a:r>
            <a:r>
              <a:rPr lang="en-US" sz="1700" i="1" dirty="0">
                <a:latin typeface="Arial" panose="020B0604020202020204" pitchFamily="34" charset="0"/>
                <a:cs typeface="Arial" panose="020B0604020202020204" pitchFamily="34" charset="0"/>
              </a:rPr>
              <a:t>Drug and Alcohol Dependence, 131</a:t>
            </a:r>
            <a:r>
              <a:rPr lang="en-US" sz="1700" dirty="0">
                <a:latin typeface="Arial" panose="020B0604020202020204" pitchFamily="34" charset="0"/>
                <a:cs typeface="Arial" panose="020B0604020202020204" pitchFamily="34" charset="0"/>
              </a:rPr>
              <a:t>(1-2), 23–35. </a:t>
            </a:r>
            <a:r>
              <a:rPr lang="en-US" sz="1700" dirty="0" err="1">
                <a:latin typeface="Arial" panose="020B0604020202020204" pitchFamily="34" charset="0"/>
                <a:cs typeface="Arial" panose="020B0604020202020204" pitchFamily="34" charset="0"/>
              </a:rPr>
              <a:t>doi</a:t>
            </a:r>
            <a:r>
              <a:rPr lang="en-US" sz="1700" dirty="0">
                <a:latin typeface="Arial" panose="020B0604020202020204" pitchFamily="34" charset="0"/>
                <a:cs typeface="Arial" panose="020B0604020202020204" pitchFamily="34" charset="0"/>
              </a:rPr>
              <a:t>: 10.1016/j.drugalcdep.2013.02.018</a:t>
            </a:r>
          </a:p>
          <a:p>
            <a:r>
              <a:rPr lang="en-US" sz="1700" dirty="0">
                <a:latin typeface="Arial" panose="020B0604020202020204" pitchFamily="34" charset="0"/>
                <a:cs typeface="Arial" panose="020B0604020202020204" pitchFamily="34" charset="0"/>
              </a:rPr>
              <a:t>Botticelli, M. P. White House, White House (2017). Retrieved from https://www.whitehouse.gov/sites/whitehouse.gov/files/images/Memo - Changing Federal Terminology Regrading Substance Use and Substance Use Disorders.pdf</a:t>
            </a:r>
          </a:p>
          <a:p>
            <a:r>
              <a:rPr lang="en-US" sz="1700" dirty="0">
                <a:latin typeface="Arial" panose="020B0604020202020204" pitchFamily="34" charset="0"/>
                <a:cs typeface="Arial" panose="020B0604020202020204" pitchFamily="34" charset="0"/>
              </a:rPr>
              <a:t>Broyles, L. M., Binswanger, I. A., Jenkins, J. A., </a:t>
            </a:r>
            <a:r>
              <a:rPr lang="en-US" sz="1700" dirty="0" err="1">
                <a:latin typeface="Arial" panose="020B0604020202020204" pitchFamily="34" charset="0"/>
                <a:cs typeface="Arial" panose="020B0604020202020204" pitchFamily="34" charset="0"/>
              </a:rPr>
              <a:t>Finnell</a:t>
            </a:r>
            <a:r>
              <a:rPr lang="en-US" sz="1700" dirty="0">
                <a:latin typeface="Arial" panose="020B0604020202020204" pitchFamily="34" charset="0"/>
                <a:cs typeface="Arial" panose="020B0604020202020204" pitchFamily="34" charset="0"/>
              </a:rPr>
              <a:t>, D. S., </a:t>
            </a:r>
            <a:r>
              <a:rPr lang="en-US" sz="1700" dirty="0" err="1">
                <a:latin typeface="Arial" panose="020B0604020202020204" pitchFamily="34" charset="0"/>
                <a:cs typeface="Arial" panose="020B0604020202020204" pitchFamily="34" charset="0"/>
              </a:rPr>
              <a:t>Faseru</a:t>
            </a:r>
            <a:r>
              <a:rPr lang="en-US" sz="1700" dirty="0">
                <a:latin typeface="Arial" panose="020B0604020202020204" pitchFamily="34" charset="0"/>
                <a:cs typeface="Arial" panose="020B0604020202020204" pitchFamily="34" charset="0"/>
              </a:rPr>
              <a:t>, B., </a:t>
            </a:r>
            <a:r>
              <a:rPr lang="en-US" sz="1700" dirty="0" err="1">
                <a:latin typeface="Arial" panose="020B0604020202020204" pitchFamily="34" charset="0"/>
                <a:cs typeface="Arial" panose="020B0604020202020204" pitchFamily="34" charset="0"/>
              </a:rPr>
              <a:t>Cavaiola</a:t>
            </a:r>
            <a:r>
              <a:rPr lang="en-US" sz="1700" dirty="0">
                <a:latin typeface="Arial" panose="020B0604020202020204" pitchFamily="34" charset="0"/>
                <a:cs typeface="Arial" panose="020B0604020202020204" pitchFamily="34" charset="0"/>
              </a:rPr>
              <a:t>, A., … Gordon, A. J. (2014). Confronting Inadvertent Stigma and Pejorative Language in Addiction Scholarship: A Recognition and Response. </a:t>
            </a:r>
            <a:r>
              <a:rPr lang="en-US" sz="1700" i="1" dirty="0">
                <a:latin typeface="Arial" panose="020B0604020202020204" pitchFamily="34" charset="0"/>
                <a:cs typeface="Arial" panose="020B0604020202020204" pitchFamily="34" charset="0"/>
              </a:rPr>
              <a:t>Substance Abuse, 35</a:t>
            </a:r>
            <a:r>
              <a:rPr lang="en-US" sz="1700" dirty="0">
                <a:latin typeface="Arial" panose="020B0604020202020204" pitchFamily="34" charset="0"/>
                <a:cs typeface="Arial" panose="020B0604020202020204" pitchFamily="34" charset="0"/>
              </a:rPr>
              <a:t>(3), 217–221. </a:t>
            </a:r>
            <a:r>
              <a:rPr lang="en-US" sz="1700" dirty="0" err="1">
                <a:latin typeface="Arial" panose="020B0604020202020204" pitchFamily="34" charset="0"/>
                <a:cs typeface="Arial" panose="020B0604020202020204" pitchFamily="34" charset="0"/>
              </a:rPr>
              <a:t>doi</a:t>
            </a:r>
            <a:r>
              <a:rPr lang="en-US" sz="1700" dirty="0">
                <a:latin typeface="Arial" panose="020B0604020202020204" pitchFamily="34" charset="0"/>
                <a:cs typeface="Arial" panose="020B0604020202020204" pitchFamily="34" charset="0"/>
              </a:rPr>
              <a:t>: 10.1080/08897077.2014.930372</a:t>
            </a:r>
          </a:p>
          <a:p>
            <a:r>
              <a:rPr lang="en-US" sz="1700" dirty="0">
                <a:latin typeface="Arial" panose="020B0604020202020204" pitchFamily="34" charset="0"/>
                <a:cs typeface="Arial" panose="020B0604020202020204" pitchFamily="34" charset="0"/>
              </a:rPr>
              <a:t>Kelly, J. F., </a:t>
            </a:r>
            <a:r>
              <a:rPr lang="en-US" sz="1700" dirty="0" err="1">
                <a:latin typeface="Arial" panose="020B0604020202020204" pitchFamily="34" charset="0"/>
                <a:cs typeface="Arial" panose="020B0604020202020204" pitchFamily="34" charset="0"/>
              </a:rPr>
              <a:t>Wakeman</a:t>
            </a:r>
            <a:r>
              <a:rPr lang="en-US" sz="1700" dirty="0">
                <a:latin typeface="Arial" panose="020B0604020202020204" pitchFamily="34" charset="0"/>
                <a:cs typeface="Arial" panose="020B0604020202020204" pitchFamily="34" charset="0"/>
              </a:rPr>
              <a:t>, S. E., &amp; </a:t>
            </a:r>
            <a:r>
              <a:rPr lang="en-US" sz="1700" dirty="0" err="1">
                <a:latin typeface="Arial" panose="020B0604020202020204" pitchFamily="34" charset="0"/>
                <a:cs typeface="Arial" panose="020B0604020202020204" pitchFamily="34" charset="0"/>
              </a:rPr>
              <a:t>Saitz</a:t>
            </a:r>
            <a:r>
              <a:rPr lang="en-US" sz="1700" dirty="0">
                <a:latin typeface="Arial" panose="020B0604020202020204" pitchFamily="34" charset="0"/>
                <a:cs typeface="Arial" panose="020B0604020202020204" pitchFamily="34" charset="0"/>
              </a:rPr>
              <a:t>, R. (2015). Stop Talking ‘Dirty’: Clinicians, Language, and Quality of Care for the Leading Cause of Preventable Death in the United States. </a:t>
            </a:r>
            <a:r>
              <a:rPr lang="en-US" sz="1700" i="1" dirty="0">
                <a:latin typeface="Arial" panose="020B0604020202020204" pitchFamily="34" charset="0"/>
                <a:cs typeface="Arial" panose="020B0604020202020204" pitchFamily="34" charset="0"/>
              </a:rPr>
              <a:t>The American Journal of Medicine, 128</a:t>
            </a:r>
            <a:r>
              <a:rPr lang="en-US" sz="1700" dirty="0">
                <a:latin typeface="Arial" panose="020B0604020202020204" pitchFamily="34" charset="0"/>
                <a:cs typeface="Arial" panose="020B0604020202020204" pitchFamily="34" charset="0"/>
              </a:rPr>
              <a:t>(1), 8–9. </a:t>
            </a:r>
            <a:r>
              <a:rPr lang="en-US" sz="1700" dirty="0" err="1">
                <a:latin typeface="Arial" panose="020B0604020202020204" pitchFamily="34" charset="0"/>
                <a:cs typeface="Arial" panose="020B0604020202020204" pitchFamily="34" charset="0"/>
              </a:rPr>
              <a:t>doi</a:t>
            </a:r>
            <a:r>
              <a:rPr lang="en-US" sz="1700" dirty="0">
                <a:latin typeface="Arial" panose="020B0604020202020204" pitchFamily="34" charset="0"/>
                <a:cs typeface="Arial" panose="020B0604020202020204" pitchFamily="34" charset="0"/>
              </a:rPr>
              <a:t>: 10.1016/j.amjmed.2014.07.043</a:t>
            </a:r>
          </a:p>
          <a:p>
            <a:endParaRPr lang="en-US" sz="1800" dirty="0">
              <a:latin typeface="Arial" panose="020B0604020202020204" pitchFamily="34" charset="0"/>
              <a:cs typeface="Arial" panose="020B0604020202020204" pitchFamily="34" charset="0"/>
            </a:endParaRPr>
          </a:p>
        </p:txBody>
      </p:sp>
      <p:sp>
        <p:nvSpPr>
          <p:cNvPr id="187397" name="AutoShape 2"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87398" name="AutoShape 4"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944563"/>
            <a:ext cx="23145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pic>
        <p:nvPicPr>
          <p:cNvPr id="1873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496" y="60941"/>
            <a:ext cx="1060704" cy="8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60590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142875" y="-30163"/>
            <a:ext cx="9144000" cy="990601"/>
          </a:xfrm>
        </p:spPr>
        <p:txBody>
          <a:bodyPr/>
          <a:lstStyle/>
          <a:p>
            <a:r>
              <a:rPr lang="en-US" altLang="en-US" sz="4000" b="1" dirty="0">
                <a:latin typeface="Arial" panose="020B0604020202020204" pitchFamily="34" charset="0"/>
                <a:cs typeface="Arial" panose="020B0604020202020204" pitchFamily="34" charset="0"/>
              </a:rPr>
              <a:t>references</a:t>
            </a:r>
          </a:p>
        </p:txBody>
      </p:sp>
      <p:sp>
        <p:nvSpPr>
          <p:cNvPr id="5" name="Rectangle 4"/>
          <p:cNvSpPr/>
          <p:nvPr/>
        </p:nvSpPr>
        <p:spPr>
          <a:xfrm>
            <a:off x="5232400" y="5918200"/>
            <a:ext cx="3733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9508" name="Content Placeholder 2"/>
          <p:cNvSpPr>
            <a:spLocks noGrp="1"/>
          </p:cNvSpPr>
          <p:nvPr>
            <p:ph idx="1"/>
          </p:nvPr>
        </p:nvSpPr>
        <p:spPr>
          <a:xfrm>
            <a:off x="142875" y="1192843"/>
            <a:ext cx="8909050" cy="5524500"/>
          </a:xfrm>
        </p:spPr>
        <p:txBody>
          <a:bodyPr/>
          <a:lstStyle/>
          <a:p>
            <a:r>
              <a:rPr lang="en-US" sz="1650" dirty="0">
                <a:latin typeface="Arial" panose="020B0604020202020204" pitchFamily="34" charset="0"/>
                <a:cs typeface="Arial" panose="020B0604020202020204" pitchFamily="34" charset="0"/>
              </a:rPr>
              <a:t>Kelly, J. F., </a:t>
            </a:r>
            <a:r>
              <a:rPr lang="en-US" sz="1650" dirty="0" err="1">
                <a:latin typeface="Arial" panose="020B0604020202020204" pitchFamily="34" charset="0"/>
                <a:cs typeface="Arial" panose="020B0604020202020204" pitchFamily="34" charset="0"/>
              </a:rPr>
              <a:t>Wakeman</a:t>
            </a:r>
            <a:r>
              <a:rPr lang="en-US" sz="1650" dirty="0">
                <a:latin typeface="Arial" panose="020B0604020202020204" pitchFamily="34" charset="0"/>
                <a:cs typeface="Arial" panose="020B0604020202020204" pitchFamily="34" charset="0"/>
              </a:rPr>
              <a:t>, S. E., &amp; </a:t>
            </a:r>
            <a:r>
              <a:rPr lang="en-US" sz="1650" dirty="0" err="1">
                <a:latin typeface="Arial" panose="020B0604020202020204" pitchFamily="34" charset="0"/>
                <a:cs typeface="Arial" panose="020B0604020202020204" pitchFamily="34" charset="0"/>
              </a:rPr>
              <a:t>Saitz</a:t>
            </a:r>
            <a:r>
              <a:rPr lang="en-US" sz="1650" dirty="0">
                <a:latin typeface="Arial" panose="020B0604020202020204" pitchFamily="34" charset="0"/>
                <a:cs typeface="Arial" panose="020B0604020202020204" pitchFamily="34" charset="0"/>
              </a:rPr>
              <a:t>, R. (2015). Stop Talking ‘Dirty’: Clinicians, Language, and Quality of Care for the Leading Cause of Preventable Death in the United States. </a:t>
            </a:r>
            <a:r>
              <a:rPr lang="en-US" sz="1650" i="1" dirty="0">
                <a:latin typeface="Arial" panose="020B0604020202020204" pitchFamily="34" charset="0"/>
                <a:cs typeface="Arial" panose="020B0604020202020204" pitchFamily="34" charset="0"/>
              </a:rPr>
              <a:t>The American Journal of Medicine, 128</a:t>
            </a:r>
            <a:r>
              <a:rPr lang="en-US" sz="1650" dirty="0">
                <a:latin typeface="Arial" panose="020B0604020202020204" pitchFamily="34" charset="0"/>
                <a:cs typeface="Arial" panose="020B0604020202020204" pitchFamily="34" charset="0"/>
              </a:rPr>
              <a:t>(1), 8–9. </a:t>
            </a:r>
            <a:r>
              <a:rPr lang="en-US" sz="1650" dirty="0" err="1">
                <a:latin typeface="Arial" panose="020B0604020202020204" pitchFamily="34" charset="0"/>
                <a:cs typeface="Arial" panose="020B0604020202020204" pitchFamily="34" charset="0"/>
              </a:rPr>
              <a:t>doi</a:t>
            </a:r>
            <a:r>
              <a:rPr lang="en-US" sz="1650" dirty="0">
                <a:latin typeface="Arial" panose="020B0604020202020204" pitchFamily="34" charset="0"/>
                <a:cs typeface="Arial" panose="020B0604020202020204" pitchFamily="34" charset="0"/>
              </a:rPr>
              <a:t>: 10.1016/j.amjmed.2014.07.043</a:t>
            </a:r>
          </a:p>
          <a:p>
            <a:r>
              <a:rPr lang="en-US" sz="1650" dirty="0">
                <a:latin typeface="Arial" panose="020B0604020202020204" pitchFamily="34" charset="0"/>
                <a:cs typeface="Arial" panose="020B0604020202020204" pitchFamily="34" charset="0"/>
              </a:rPr>
              <a:t>Kelly, J. F., </a:t>
            </a:r>
            <a:r>
              <a:rPr lang="en-US" sz="1650" dirty="0" err="1">
                <a:latin typeface="Arial" panose="020B0604020202020204" pitchFamily="34" charset="0"/>
                <a:cs typeface="Arial" panose="020B0604020202020204" pitchFamily="34" charset="0"/>
              </a:rPr>
              <a:t>Wakeman</a:t>
            </a:r>
            <a:r>
              <a:rPr lang="en-US" sz="1650" dirty="0">
                <a:latin typeface="Arial" panose="020B0604020202020204" pitchFamily="34" charset="0"/>
                <a:cs typeface="Arial" panose="020B0604020202020204" pitchFamily="34" charset="0"/>
              </a:rPr>
              <a:t>, S. E. (2016) Language, Substance Use Disorders, and Policy: The Need to Reach Consensus on an “Addiction-</a:t>
            </a:r>
            <a:r>
              <a:rPr lang="en-US" sz="1650" dirty="0" err="1">
                <a:latin typeface="Arial" panose="020B0604020202020204" pitchFamily="34" charset="0"/>
                <a:cs typeface="Arial" panose="020B0604020202020204" pitchFamily="34" charset="0"/>
              </a:rPr>
              <a:t>ary</a:t>
            </a:r>
            <a:r>
              <a:rPr lang="en-US" sz="1650" dirty="0">
                <a:latin typeface="Arial" panose="020B0604020202020204" pitchFamily="34" charset="0"/>
                <a:cs typeface="Arial" panose="020B0604020202020204" pitchFamily="34" charset="0"/>
              </a:rPr>
              <a:t>”, Alcoholism Treatment Quarterly, 34:1, 116-123, DOI: 10.1080/07347324.2016.1113103</a:t>
            </a:r>
          </a:p>
          <a:p>
            <a:r>
              <a:rPr lang="en-US" sz="1650" dirty="0">
                <a:latin typeface="Arial" panose="020B0604020202020204" pitchFamily="34" charset="0"/>
                <a:cs typeface="Arial" panose="020B0604020202020204" pitchFamily="34" charset="0"/>
              </a:rPr>
              <a:t>International Society of Addiction Journal Editors. (2015). Addiction Terminology. Retrieved from https://www.isaje.net/addiction-terminology.html</a:t>
            </a:r>
          </a:p>
          <a:p>
            <a:r>
              <a:rPr lang="en-US" sz="1650" dirty="0">
                <a:latin typeface="Arial" panose="020B0604020202020204" pitchFamily="34" charset="0"/>
                <a:cs typeface="Arial" panose="020B0604020202020204" pitchFamily="34" charset="0"/>
              </a:rPr>
              <a:t>Livingston, J. D., Milne, T., Fang, M. L., &amp; Amari, E. (2011). The effectiveness of interventions for reducing stigma related to substance use disorders: a systematic review. </a:t>
            </a:r>
            <a:r>
              <a:rPr lang="en-US" sz="1650" i="1" dirty="0">
                <a:latin typeface="Arial" panose="020B0604020202020204" pitchFamily="34" charset="0"/>
                <a:cs typeface="Arial" panose="020B0604020202020204" pitchFamily="34" charset="0"/>
              </a:rPr>
              <a:t>Addiction, 107</a:t>
            </a:r>
            <a:r>
              <a:rPr lang="en-US" sz="1650" dirty="0">
                <a:latin typeface="Arial" panose="020B0604020202020204" pitchFamily="34" charset="0"/>
                <a:cs typeface="Arial" panose="020B0604020202020204" pitchFamily="34" charset="0"/>
              </a:rPr>
              <a:t>(1), 39–50. </a:t>
            </a:r>
            <a:r>
              <a:rPr lang="en-US" sz="1650" dirty="0" err="1">
                <a:latin typeface="Arial" panose="020B0604020202020204" pitchFamily="34" charset="0"/>
                <a:cs typeface="Arial" panose="020B0604020202020204" pitchFamily="34" charset="0"/>
              </a:rPr>
              <a:t>doi</a:t>
            </a:r>
            <a:r>
              <a:rPr lang="en-US" sz="1650" dirty="0">
                <a:latin typeface="Arial" panose="020B0604020202020204" pitchFamily="34" charset="0"/>
                <a:cs typeface="Arial" panose="020B0604020202020204" pitchFamily="34" charset="0"/>
              </a:rPr>
              <a:t>: 10.1111/j.1360-0443.2011.03601.x</a:t>
            </a:r>
          </a:p>
          <a:p>
            <a:r>
              <a:rPr lang="en-US" sz="1650" dirty="0">
                <a:latin typeface="Arial" panose="020B0604020202020204" pitchFamily="34" charset="0"/>
                <a:cs typeface="Arial" panose="020B0604020202020204" pitchFamily="34" charset="0"/>
              </a:rPr>
              <a:t>Recovery Research Institute. (n.d.). The Real Stigma of Substance Use Disorders. Retrieved from https://www.recoveryanswers.org/research-post/the-real-stigma-of-substance-use-disorders/</a:t>
            </a:r>
          </a:p>
          <a:p>
            <a:r>
              <a:rPr lang="en-US" sz="1650" dirty="0">
                <a:latin typeface="Arial" panose="020B0604020202020204" pitchFamily="34" charset="0"/>
                <a:cs typeface="Arial" panose="020B0604020202020204" pitchFamily="34" charset="0"/>
              </a:rPr>
              <a:t>SAMHSA's Center for the Application of Prevention Technologies. (November, 2017), from https://www.samhsa.gov/capt/sites/default/files/resources/sud-stigma-tool.pdf</a:t>
            </a:r>
          </a:p>
          <a:p>
            <a:r>
              <a:rPr lang="en-US" sz="1650" dirty="0">
                <a:latin typeface="Arial" panose="020B0604020202020204" pitchFamily="34" charset="0"/>
                <a:cs typeface="Arial" panose="020B0604020202020204" pitchFamily="34" charset="0"/>
              </a:rPr>
              <a:t>The National Academies Press. (2016). Ending discrimination against people with mental and substance use disorders: the evidence for stigma change. Washington, DC. (https://www.nap.edu/catalog/23442/ending-discrimination-against-people-with-mental-and-substance-use-disorders)</a:t>
            </a:r>
          </a:p>
          <a:p>
            <a:endParaRPr lang="en-US" sz="1800" dirty="0">
              <a:latin typeface="Arial" panose="020B0604020202020204" pitchFamily="34" charset="0"/>
              <a:cs typeface="Arial" panose="020B0604020202020204" pitchFamily="34" charset="0"/>
            </a:endParaRPr>
          </a:p>
        </p:txBody>
      </p:sp>
      <p:sp>
        <p:nvSpPr>
          <p:cNvPr id="187397" name="AutoShape 2"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87398" name="AutoShape 4"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944563"/>
            <a:ext cx="23145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pic>
        <p:nvPicPr>
          <p:cNvPr id="1873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496" y="60941"/>
            <a:ext cx="1060704" cy="8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92639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220200" cy="838201"/>
          </a:xfrm>
        </p:spPr>
        <p:txBody>
          <a:bodyPr/>
          <a:lstStyle/>
          <a:p>
            <a:pPr algn="ctr"/>
            <a:r>
              <a:rPr lang="en-US" dirty="0">
                <a:solidFill>
                  <a:srgbClr val="DEB310"/>
                </a:solidFill>
              </a:rPr>
              <a:t>Thank you!</a:t>
            </a:r>
          </a:p>
        </p:txBody>
      </p:sp>
      <p:sp>
        <p:nvSpPr>
          <p:cNvPr id="4" name="Text Placeholder 3"/>
          <p:cNvSpPr>
            <a:spLocks noGrp="1"/>
          </p:cNvSpPr>
          <p:nvPr>
            <p:ph type="body" sz="quarter" idx="10"/>
          </p:nvPr>
        </p:nvSpPr>
        <p:spPr/>
        <p:txBody>
          <a:bodyPr/>
          <a:lstStyle/>
          <a:p>
            <a:r>
              <a:rPr lang="en-US" dirty="0"/>
              <a:t> </a:t>
            </a:r>
          </a:p>
        </p:txBody>
      </p:sp>
      <p:sp>
        <p:nvSpPr>
          <p:cNvPr id="7" name="Subtitle 2">
            <a:extLst>
              <a:ext uri="{FF2B5EF4-FFF2-40B4-BE49-F238E27FC236}">
                <a16:creationId xmlns:a16="http://schemas.microsoft.com/office/drawing/2014/main" id="{E6E3B331-FC05-41F3-A4C3-2AE516A12F88}"/>
              </a:ext>
            </a:extLst>
          </p:cNvPr>
          <p:cNvSpPr>
            <a:spLocks noGrp="1"/>
          </p:cNvSpPr>
          <p:nvPr>
            <p:ph type="subTitle" idx="1"/>
          </p:nvPr>
        </p:nvSpPr>
        <p:spPr>
          <a:xfrm>
            <a:off x="245704" y="2675085"/>
            <a:ext cx="8686800" cy="2062103"/>
          </a:xfrm>
        </p:spPr>
        <p:txBody>
          <a:bodyPr/>
          <a:lstStyle/>
          <a:p>
            <a:pPr algn="ctr"/>
            <a:endParaRPr lang="en-US" sz="2000" dirty="0">
              <a:solidFill>
                <a:srgbClr val="000000"/>
              </a:solidFill>
              <a:effectLst/>
            </a:endParaRPr>
          </a:p>
          <a:p>
            <a:pPr algn="ctr"/>
            <a:r>
              <a:rPr lang="en-US" sz="2400" dirty="0">
                <a:solidFill>
                  <a:srgbClr val="000000"/>
                </a:solidFill>
                <a:effectLst/>
              </a:rPr>
              <a:t>Christopher Abert</a:t>
            </a:r>
          </a:p>
          <a:p>
            <a:pPr algn="ctr"/>
            <a:r>
              <a:rPr lang="en-US" sz="2200" b="0" dirty="0">
                <a:solidFill>
                  <a:srgbClr val="000000"/>
                </a:solidFill>
                <a:effectLst/>
              </a:rPr>
              <a:t>Executive Director, Southwest Recovery Alliance</a:t>
            </a:r>
          </a:p>
          <a:p>
            <a:pPr algn="ctr"/>
            <a:r>
              <a:rPr lang="en-US" sz="2200" b="0" dirty="0">
                <a:solidFill>
                  <a:srgbClr val="000000"/>
                </a:solidFill>
                <a:effectLst/>
              </a:rPr>
              <a:t>812-320-7525</a:t>
            </a:r>
          </a:p>
          <a:p>
            <a:pPr algn="ctr"/>
            <a:r>
              <a:rPr lang="en-US" sz="2200" b="0" dirty="0">
                <a:solidFill>
                  <a:srgbClr val="000000"/>
                </a:solidFill>
                <a:effectLst/>
              </a:rPr>
              <a:t>cabert@southwestrecoveryalliance.org  </a:t>
            </a:r>
          </a:p>
        </p:txBody>
      </p:sp>
    </p:spTree>
    <p:extLst>
      <p:ext uri="{BB962C8B-B14F-4D97-AF65-F5344CB8AC3E}">
        <p14:creationId xmlns:p14="http://schemas.microsoft.com/office/powerpoint/2010/main" val="30483261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40" y="987426"/>
            <a:ext cx="2949178" cy="1209674"/>
          </a:xfrm>
        </p:spPr>
        <p:txBody>
          <a:bodyPr/>
          <a:lstStyle/>
          <a:p>
            <a:r>
              <a:rPr lang="en-US" dirty="0"/>
              <a:t>Instructor</a:t>
            </a:r>
          </a:p>
        </p:txBody>
      </p:sp>
      <p:sp>
        <p:nvSpPr>
          <p:cNvPr id="4" name="Text Placeholder 3"/>
          <p:cNvSpPr>
            <a:spLocks noGrp="1"/>
          </p:cNvSpPr>
          <p:nvPr>
            <p:ph type="body" sz="half" idx="2"/>
          </p:nvPr>
        </p:nvSpPr>
        <p:spPr>
          <a:xfrm>
            <a:off x="441788" y="2476501"/>
            <a:ext cx="3226085" cy="3392488"/>
          </a:xfrm>
        </p:spPr>
        <p:txBody>
          <a:bodyPr/>
          <a:lstStyle/>
          <a:p>
            <a:r>
              <a:rPr lang="en-US" sz="3600" b="1" dirty="0"/>
              <a:t>Christopher Abert</a:t>
            </a:r>
          </a:p>
          <a:p>
            <a:r>
              <a:rPr lang="en-US" sz="2800" dirty="0">
                <a:solidFill>
                  <a:srgbClr val="8C1D40"/>
                </a:solidFill>
              </a:rPr>
              <a:t>Executive Director,</a:t>
            </a:r>
          </a:p>
          <a:p>
            <a:r>
              <a:rPr lang="en-US" sz="2800" dirty="0">
                <a:solidFill>
                  <a:srgbClr val="8C1D40"/>
                </a:solidFill>
              </a:rPr>
              <a:t>Southwest Recovery Alliance</a:t>
            </a:r>
          </a:p>
          <a:p>
            <a:endParaRPr lang="en-US" sz="2800" dirty="0">
              <a:solidFill>
                <a:srgbClr val="8C1D4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0" y="1642116"/>
            <a:ext cx="3028950" cy="4528430"/>
          </a:xfrm>
          <a:prstGeom prst="rect">
            <a:avLst/>
          </a:prstGeom>
        </p:spPr>
      </p:pic>
    </p:spTree>
    <p:extLst>
      <p:ext uri="{BB962C8B-B14F-4D97-AF65-F5344CB8AC3E}">
        <p14:creationId xmlns:p14="http://schemas.microsoft.com/office/powerpoint/2010/main" val="168591097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219"/>
            <a:ext cx="3301020" cy="1325563"/>
          </a:xfrm>
        </p:spPr>
        <p:txBody>
          <a:bodyPr>
            <a:normAutofit fontScale="90000"/>
          </a:bodyPr>
          <a:lstStyle/>
          <a:p>
            <a:r>
              <a:rPr lang="en-US" dirty="0"/>
              <a:t>objectives</a:t>
            </a:r>
          </a:p>
        </p:txBody>
      </p:sp>
      <p:sp>
        <p:nvSpPr>
          <p:cNvPr id="3" name="Content Placeholder 2"/>
          <p:cNvSpPr>
            <a:spLocks noGrp="1"/>
          </p:cNvSpPr>
          <p:nvPr>
            <p:ph sz="quarter" idx="13"/>
          </p:nvPr>
        </p:nvSpPr>
        <p:spPr>
          <a:xfrm>
            <a:off x="4536151" y="1977695"/>
            <a:ext cx="4607849" cy="5383822"/>
          </a:xfrm>
        </p:spPr>
        <p:txBody>
          <a:bodyPr>
            <a:normAutofit lnSpcReduction="10000"/>
          </a:bodyPr>
          <a:lstStyle/>
          <a:p>
            <a:pPr marL="0" indent="0">
              <a:buNone/>
            </a:pPr>
            <a:r>
              <a:rPr lang="en-US" sz="3100" dirty="0"/>
              <a:t>describe history of criminalization</a:t>
            </a:r>
          </a:p>
          <a:p>
            <a:pPr marL="0" indent="0">
              <a:buNone/>
            </a:pPr>
            <a:endParaRPr lang="en-US" sz="3100" dirty="0"/>
          </a:p>
          <a:p>
            <a:pPr marL="0" indent="0">
              <a:buNone/>
            </a:pPr>
            <a:r>
              <a:rPr lang="en-US" sz="3100" dirty="0"/>
              <a:t>describe multiple theories about stigma</a:t>
            </a:r>
          </a:p>
          <a:p>
            <a:pPr marL="0" indent="0">
              <a:buNone/>
            </a:pPr>
            <a:endParaRPr lang="en-US" sz="3100" dirty="0"/>
          </a:p>
          <a:p>
            <a:pPr marL="0" indent="0">
              <a:buNone/>
            </a:pPr>
            <a:r>
              <a:rPr lang="en-US" sz="3100" dirty="0"/>
              <a:t>formulate responses to stigma</a:t>
            </a:r>
          </a:p>
          <a:p>
            <a:pPr marL="0" indent="0">
              <a:buNone/>
            </a:pPr>
            <a:endParaRPr lang="en-US" sz="3100" dirty="0"/>
          </a:p>
          <a:p>
            <a:pPr marL="0" indent="0">
              <a:buNone/>
            </a:pPr>
            <a:r>
              <a:rPr lang="en-US" sz="3100" dirty="0"/>
              <a:t>explain the consequences of stigma</a:t>
            </a:r>
          </a:p>
          <a:p>
            <a:pPr marL="0" indent="0">
              <a:buNone/>
            </a:pPr>
            <a:endParaRPr lang="en-US" sz="3100" dirty="0"/>
          </a:p>
          <a:p>
            <a:pPr marL="0" indent="0">
              <a:buNone/>
            </a:pPr>
            <a:endParaRPr lang="en-US" sz="1800" dirty="0"/>
          </a:p>
          <a:p>
            <a:endParaRPr lang="en-US" dirty="0"/>
          </a:p>
          <a:p>
            <a:endParaRPr lang="en-US" dirty="0"/>
          </a:p>
          <a:p>
            <a:endParaRPr lang="en-US" dirty="0"/>
          </a:p>
        </p:txBody>
      </p:sp>
    </p:spTree>
    <p:extLst>
      <p:ext uri="{BB962C8B-B14F-4D97-AF65-F5344CB8AC3E}">
        <p14:creationId xmlns:p14="http://schemas.microsoft.com/office/powerpoint/2010/main" val="20457574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7" y="890649"/>
            <a:ext cx="6631359" cy="2858233"/>
          </a:xfrm>
        </p:spPr>
        <p:txBody>
          <a:bodyPr>
            <a:normAutofit/>
          </a:bodyPr>
          <a:lstStyle/>
          <a:p>
            <a:r>
              <a:rPr lang="en-US" dirty="0"/>
              <a:t>how did we get here?</a:t>
            </a:r>
            <a:r>
              <a:rPr lang="en-US" b="0" dirty="0"/>
              <a:t> </a:t>
            </a:r>
            <a:endParaRPr lang="en-US" dirty="0"/>
          </a:p>
        </p:txBody>
      </p:sp>
      <p:sp>
        <p:nvSpPr>
          <p:cNvPr id="3" name="Title 1"/>
          <p:cNvSpPr txBox="1">
            <a:spLocks/>
          </p:cNvSpPr>
          <p:nvPr/>
        </p:nvSpPr>
        <p:spPr>
          <a:xfrm>
            <a:off x="973777" y="4488873"/>
            <a:ext cx="8170223" cy="18706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lnSpc>
                <a:spcPct val="120000"/>
              </a:lnSpc>
              <a:spcAft>
                <a:spcPts val="0"/>
              </a:spcAft>
            </a:pPr>
            <a:endParaRPr lang="en-US" dirty="0">
              <a:solidFill>
                <a:srgbClr val="8C1D40"/>
              </a:solidFill>
            </a:endParaRPr>
          </a:p>
        </p:txBody>
      </p:sp>
    </p:spTree>
    <p:extLst>
      <p:ext uri="{BB962C8B-B14F-4D97-AF65-F5344CB8AC3E}">
        <p14:creationId xmlns:p14="http://schemas.microsoft.com/office/powerpoint/2010/main" val="337919765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2400" y="5938838"/>
            <a:ext cx="3733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748" name="AutoShape 2" descr="data:image/jpeg;base64,/9j/4AAQSkZJRgABAQAAAQABAAD/2wCEAAkGBhQQEBQUEhQWEhUVFxkVGBgXFR8aGRgaFyAYFxocFxYXHCceGhokHBcVIS8iJCkpLC0sFx4xNTAqNSYrLCkBCQoKDgwOGg8PGjQkHyQsLCwqLCwsLCkqLCwvLCksLCosKS0sLCwsNCwsLCwsKSwsLCwpLCksLCwpLCwpLCwsLP/AABEIAM8A8wMBIgACEQEDEQH/xAAcAAEAAgMBAQEAAAAAAAAAAAAABQYDBAcCAQj/xABCEAACAQMCBAQFAgMFBgUFAAABAgMABBESIQUGEzEiQVFhFCMycYEHQlKRoTNDYnLBFYKDkrHwFpOio+EkNDVTc//EABoBAQADAQEBAAAAAAAAAAAAAAACAwQBBQb/xAAsEQACAgIBAwMCBQUAAAAAAAAAAQIRAyESMUFRBBOBImEUQnHB0QUykaGx/9oADAMBAAIRAxEAPwDuNKUoBSlKAUpSgFKUoBSlKAUpSgFKUoBSlKAUpSgFKUoBSlKAUpSgFKUoBSlKAUpSgFKUoBSlKAUpSgFKUoBSlKAUpXwmgPtKibDmiC4mMUTmRgGJIU6RpIB8ZGDu3lnsfSpag6ClKUApSlAKUpQClaHGrxo4W6ZHVYFYwfN8Egf0J32GN8CoDhEkq8QUCSd1mgaWaOcjMLKypEVC+FNWJAVXY6M0BbqUpQCleJplRSzEKo3JJwAPcnYV6VsjI3B3oD7SlKAUpSgFKUoBSlKAUpSgFKUoBSlKAUpULxzmyG02ckt/CPLzyScACuNpbZ1RcnSNniV34liVtBcZZsjwICBtn9zEhV/J3xiqpzdzAM/BwEnGEkw3iYncRaz228TtnZfPvir8c55jkaSYl9DYAIGVUINgGbCsclzhc/V96ps87mbBkEQCHCE/NyQXcFz4eoQFZmOdOrHvWeWW7SNEMVbZ0pOcYOHoY7dRdXJUFynhjUDt4j9MQycZxnc7k1Wr39QZpjqnu5ETP02gWKMe3xEhGo/Y/iqxbQNL8uCL4h8F9I3hXHdiWPzm8upIcZ2G+1SvA+SJrl9Uk9ukpXKhpUmnO2dMUSN04vTvn7Ui5M7JRR03krn+CaKGGSfVcHKAHUTJjOltfTVWJUAkgYzmrtVI5A5dEEUVxA6yLOgZzJHiXBGcawzHIbYqc9juMVd60mVilKUArU4nxDoR6tJdiQqouMszbAAnYepJ7AE+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AOYZWTHvhSDirnGLSV7KU5J9NHUuGczxXD6VDIG/sjINBmABLNHG2H0DA8RABztnuZS4gEiMjZ0sCpwSDg7HBBBH3FUjky5nWZV/2ctujA9SYIYjkfTtJlnHYYzt37Ve6paotTsrV9yV1bhZfi7pEUBREkulAAunwkeMEkKxJJJwfI1OQ2ZHTLO7si6Sc4DkgAs6L4Sds9tsnHetmlcOilKUApSlAKUpQClKUApSlAKp36k2sHw+uUapBsihQxfBBI0nyXOrV+381caheO2kccN3Ow1kwPnXuAiKTpAPZSck+pPsMRlHkqJRlxdnB+NcRVm1xhtH1qHwTojIWNdtgHlwxx3C+gGK1Izs2AfE4OtiNz1dMYG//wDQk+7GtuRwxVSMDEaYydhGiAj/AN2Q/cV5STEkZxu0sTH/AJmc/wBBF/Ss0VRrk7Oh/prcs9/KQ3geFiU8gqMqxZHb6Sf+Y109ogq+ABcbgKMbjcbCuV/oy7NPOfIQRA/c6QPfsjfzroXGubLazZUuZREXGRlWIx2+pVIqDW6O33Njk19D3lt2ENwXT06dwBOoH2Z3H4qzVV+UCJZ7q5jdJIpRAiMjhsmJCHJ09t2xg7+E+1WitxiYpSlDhHcfvJIrd3iUswwNlL6QSAX0Lu+kEtpG5xioiDgEciA/EXE0bjODcsUcHuTpwSD5rnTuRgDapLmYyC3Ji1+EqziP+0MYOXEZ/ixv74IG5zVeWWGYwW1pO5+Y0kwjlbUUIYuZJR4ky7KQMjJONh26iLNu24dLdzzLNKHt4ZVMaJGFUsuGCu2SXMbBScYBIGexWrWBWO1tliRURQqqMADsBWWuHUhXkRjJOBk9zjc47Zr1Sh0UpSgFKUoBSlKAUpSgFKUoBSlKAUpSgFKUoDxMxCkqNRAJAzjJ8hnyz61QOdedbS44Vdxi4jjmMbxNEzjqBwdLJpXJY5yARkHPpV8uomZSEfQ3k2kN/Q1wf9QuGE37tKrK8eCHVUjDjYq5ZRgD2OptuwNRlLirJwjydFP4tH84nJHzHYDfcBlB28tlNJB81QN1DhfbKLbBvvjDV8u0aSXSv1KdG4OdcpyQ2d/Nj5bIdhUvaTQrIVmLmM6xHoDEqclNTJG6M2pIyAdWPqzWddjS+5a/0SOWutgCqW6beeztk+5zVt5u5Giv2WRy3UjRlQeHTncjJZCV8WNwapfJ12bC/veojESKrKWGH0IrNhsHT4VGk9yWK4O9dDh5kUsQ69PSSDlx+wIXx6hS4Un1qMk7tHItVTI/lexl4Rbxokb3CsS9wivrdGKqC1upVeogIbUv1diM7irrwzjENyuqGRZAO+Dup9HU+JT7EA1XLnmqzjYrJdQIynBVpVDA+65yDUdc8ThunDW9tLeyDYSxq0IX73jaTp9gW+1XY5t6aKskEtpnQKVpcGhlS3jWdg8qoA7DJBI9zufue/et2riki+Y+Mm0gMgTqHUiBckDLsFBOlWbAznZSfaq//wCKrmNTPIsbW6snUIgmiKIxKs6tNjqaSUJ8I8IapbnK4CQRkkqOvCdQUsRoYSZCKCW+jGB617A+JsJRKwcSRyKT09BwQVIZNTYYb5H9BQE0DmvtQ/Jtw0nDrR3+preIn3Ohd/z3qYoBSlY7iUIjMTpCgknGcYGc4HegFxcLGjOxwqgsTgnYbnYbmo7hvM9tdKxtpo5yBnSjjV+QTkfc1Qb7nK8hbVFf8Ouo8E/sjkGPIo06/wBDn2rmPE+YTJNriECupzmIvHJE3mYwW1YzvpViO+2KhKVE4wtH6Ch55tGUETKCZBEUJAdHLBMMudsMRuMjBz23qe1V+Z7jissw1zJHOrqUmlhGGceTyRYHzV3BZQCQdxkA1J8J/UOeGa11usy2pYlic6oZNMZIYbjAOrB7aT5YqCy7om8WrP0NStEcai+IEBbEhTqKCCA6+fTY7ORtkA5GQfOt6rikUpSgFKUoBSlKAUpXkSDOMjI8s7/yoD1SlKAVV+eLCzdEa6eOJwcRu3159Ix3Lb7EAlc5GDg1849zY3Ua2swHnUDqSMCYbcHt1MbvIfKNdz54FaPDOALG5ldnmnYYaaQ/Mb2UDaKP/Am3qTVeScYrZbjxyl0OZXXKtzHG8+iNEjU9JgWkch8AssCjWJDk7yBdON+5NY+WuWlnZ9EkchMEYwDjpyO5QrpbDZjiHfHd853rtAhAHpUff8uQyus3TRZ0yY5cEMpII8Wkgsvqp7jNZozXg0zi33KWLiNpmuXHdQWYDLGIM9yV23wIo4F/4nvWvcX0jvFDHHIbiVkRdcZC9QE3MpbO+lZHiZtu0fuK0bRriWdoZRb2hZzCWfUYlbMXywq7AskUekMQGVtjnautctcnR2bPKztPcSZ1zOADudRWNBtGmd9I77ZJxWmKTMjdG5wflyG2hijCK5jULrZQXYgbsxxnJOT+alKUqwgKUr5mgK7zZKxMaKVGFlmOqQx7IFj/ALQbqfnZB9VG4qTjswtr041I+WQFb6skH6if3EncnzJqC4gmtrwnSzPJFaLqxnplY2dY87F8yStvtkAnOmrWiAAAdgMD8e5oCI5N/wDx1oPMW8QO2MEKoIx9xUzVZ5eVbW7ns1YhAkdxCjMTpVyySCMk50KyqceWvHbFWagFY7iBZFKsMqdiPWslKApPMfKdghiQWsCvNJgsEAbQitLIQw3+lNP++Ko3Ov6axLbNLbp44xrKfVqUfUq5yQcZI79t81fea71Y72F5XjjiSCZdTyovzJWiGNLHP9mjnPbepGSNZEIO6spB9w239Qay5pNSRrwJcWfmayl6UmpZGRdYWRWwRg/uBHkO2f8ASsdoFLP0121HGnaQAgggblZFIB8J2O+PSst9Yi3uHjzrEbyQ5x3VSV/qok/NYeCW+CygZYamX3MZwy/cjQw91HvTyzvdI6J+llzdG4RouncqrKhXS2mKI4VmDFvkyYB7gltOPt3uvzZyzElxextDIbN5wAkwcqvUU4KEJjxH/Fs23nX6NsomSNFkfqOFAZ9IXUQN20jYZO+Kuxu0UZVTM1KUqwqFKUoBSlKA8yPgEnsBn+VV204JHeQW9xINE7KswlhPTcGRQSNQ7jSQpDZBxW9xm8YlbeEkSybllx8qPIDOc7AkZVfVvLCtiVAwKAhuWOLNMkiS460ErwyAeeDlGAO4DIVb8mvfM3HPhYQUXqzSsIoY841yN2yfJQAWY+QU1qcU4bLDdpdWyCTWFhuY9QUsgPgkUnbXHltj3UkdwK1L25SfiEgDZa0iVBgHCyXOS+W7axGi4HcCQ+tck6VnYq3Rk4Zw1LeFYYx4VOp2zlpZDu7sx3Y58z3/ABW6EryiYwPKvYrz5ScnbPQSUVSPorxNKFUk7Af99qNMNQXIyQSATucYzge2R/MVF8amkx8sBiACAxwNzgnbzAztt9xXFt0cbpWUi+4/FJeB2WF4J3S3my25jbOgyxOAQ6sfqHYf0uXDuJnhbw28zvJbSuUjlc/2BOOnE7fuU+IBjuMAb96pnPvB5ZbORmQu6qWOoqxUDDa0xjR23AB2Jyat1xwaO+giaUkhoChAPhZZVQk7jYgqrKRjcDy2pPKsM4y7PqUcHO13L3Wvf3qwRPK+dKKXOBk4AzsPM1S+T+J3N3btAt0iz2khhkk6Yl6qY+U48QAJXz33U1ZYOXRpYTzS3QbSSJSukFCHGEjVR9QHfPavSMxoXt1NPGTOq2NtsZC8vzmTYlflnTHq+knUxwSAAcEe15YWTxRT3MMbqp0rLIDnOe0pJQFcDACkf9Jp+HozBmXWVbWurxaWwBlQdl2Hl6n1NbNAaNjwpIgqhQVTdM5ZwxDBmZ2JJY6jv3OTknNb1KUBo8U4NHcAaxhx9Ei+GSPsco43XcDbscbgjatB7uazGZ2+Ig/dKFCyRj1kRPCyDzZQCPNcZInaxmZdWjI1Y1ac747Zx6ZoD2DWlxXjUVsoMrYLbKoBZ3J7BI18TH2ArQjBjD2moxllf4d9/pIPhB/jjJOB/CFI7HFY4bw+ayGJLF5HxpeeCQTGT3YysJ9+5U5A96jJ0tKyUYpvborXFeR7u+vJbjWLbrAOQdmXB0LGWib6hGqsWwwycb4zXRLKAxxIhJYoirqI3bSAMnHrjNRb82wqWDLKrpnUjR6WUKhkyQT2IAAx3JArYj5gj1lXzHgsoLdj09AckjZcM4Xfue1YZ8m7aNseK0mcD5vTTeXgJOPiHZfy7q2P57184fserthJ1J/yy6kb+hSr3+ovK62ySSxRCT4hsMWJZ1cs05ZBowv0lc6h9eCDgVUuCWLTB4FGrrGOMEDuX0RqcAY0+GRv92p9VodHssv6Y2DnijwPHFNCRJI+2V0sAB4d1B16djjfJrvdVL9O+VJOGxTQuUZesTEy9zGVXGoeRByv4q21qhHijHklyYpSlTIClKUAqN4hLcmQJAiBSMtM7Z0nthYgMufPcqPvUlSgNTh/DVh1EZZ3ILuxy7kDALH2GwAwB5AVt0pQGlxniiWtvLPJnREhc47nAzge57D71F2dqY7eNXZmkcmZ2fGrLEthiP4dQQeyj0r5z2wNqIiMmeeCEfdpEOfwFY/il5e+MnGcnA3/AGjYb+5yfzVWZ1GvJdhX1X4MwFeWkCgknAAJJ9ANyT+K0jxZQxXGHxq058s4z9s1X+ZLt7lksY2w0+8xX+7twfGT6F/oH3NY1Fs1OSJXl+Y3CC6dcNKCIxv4YdRKbHszDDNjv4fQVtXMwcgR6Nedi+cD7AY1n2yPvWaaDERRBpwuAB5AdgPwMVFJAqamAJJ8RG7E4GwUE4HsBgUSvZxvjoiOKcMM0VwjiRF1dYyagRcAA+FtOCg2AK4GAFxkZrX5E4/Oz29u6YhFkjBipyxCxHVr7FTrZceqb1548Gkljt1j0y3B+syl2jiGOqdJ2TKkoNO2Wq2XV/DZQpqOiNdESKATj9qgD2A7+gJrP6qaVQq2RhG3ZBcI4I3CZp7qJDc9ViGjj0x6Ys6hpTGHkU5AAK5X1NdE4ZxBLiGOaM5SRQ65GDhhkZHkfaq1wjjEV5H1IWLLkrkqVORg9iM9iD+ai+ROYw3Er22DMFz1ER31EMjGOUoB9MZOhgD65Hfa/wBH6ic37c10K82NJckdCpSlekZhSlKAVp8Q4as2k5ZHQ5V0OGHbI3BBVgMEEEH7gEblKAwXljHMuiVFkXY4YAjI7Hfzr1bWyxoqLnSowMkk4HuxJP5rLSgOe/qPy3OJVvrRBK6IEnhwSZY0dZAUwd2Uqdu7A4qocK49nRLI9u8SDxlHbUWX/wCoYaGXJZppI109yUGO1dwJriXF7q1v5bu5EAV4ikMI6RjDtK4VZJZAAZNZ30+UYO+XNVZaStk4N3Rv2l7NPD05LWWWIMgnUBWfGepJlWOnXkgdJdTKCclWAWui8qy2jwlrJUVS2HATQwdQFIkUgMHAAGG3xitaxRQgCkEDuQNOW7scDtk5P5qF41mxm+PiBwMLdov95CNupj/9kf1A9yuoelVY8iuqL5wdXZfaVHcUed4Q1m0Os4IMqsyFTvtoIOexBrX696iNmKCZwwxpkaJXU5ycMr6GBxtkgjfI7VqMpM0qEF9fDvawHO/hujt7HVAMn7bVLwOSoLLoJAJXIOD6ZGxoDJSlKAUpSgFKrvP0UjWL6GZQGRpdBwxhDAyhSNwdOe3p71V+GSHh7CW3Z3tmwZYtRkBU4+bCSSQwHiIGzLnzxUXNJ0ySi2rRN88XJFzw1Bne4eT/AMuKTGfywqI41LEJsNOYJEACtnC6SBs2sdNxnyO/oRUjzdh+JcM32xcvt54jXH43qC4vbzSSy67RJlLMv1asp+3IEoK5GNgn8/OrJuXwWR1D5MfGOMvA0OuNXdm0wOjYSR3BXSxbPTUjBbvsoIJwQJ3lngnw6NJI6zTzkPLKOx/hWP0jUbKPz51QuE28fxqQBXihiUzGFpDIqy/MG4ZQyDp9Q6Ox2OPWburK2trdblTdWUblcrFJ0wOocAtESVXbfAwQDjvtWLNnjCXAvxxtci8SrqUgHuMZqq8U5hCloYB1rnBwkeGCHtmVgdKKO/iOfQGsfCOH218hZZrmdVYowluJAMjHdFYKQQQe2DmnEeBXcc0IsDFDAuNSaVAJydWtQMsNJ2wQcj3rP+KSfFdfvotcL2zf5a4E0WqWd+tPJjW+MABfpRB+1Bv9ySTWTm/gHxtq0IKqxKlWYEgEHvhSCdiw9N6lnu0R1VmAZyQgJ3bSCxA9wATUNzTzYlgEZ0Z9RONPbbTnPp4SW7dkNeepTlNS/Myx8Uq7Hzlbl+PhdsU1/U2tmYjdiFUBdhn6RgeZNY7TmK2klguICCVmjikwArabkaRrBGcatB9coa25VPELDdekZo1YK++htmXVjvggGq7JymbCzuX19THRkwFx/wDbyGUk7921N9sVpwyXuKUn9VlU19LSWqOu0ryjZAPrvXqvozzhSlKAUpSgFKVVOZb34ib4ONyoVRJc4H1I4YJFq8tRBLY30r5aqhkyLHFyl0RKMXJ0hf8AMK3oaG2HUj1aJZSp6TJuHSJgRrc9sjwjJ3JGKq36hcWVHtINOtuqszqCE+XEkmCW2AxpyN8+A4ra4Fw67j4hO0jabXSEhjUjpgKQqAJ+3wgkkAbtjcYrQ504DCtzBeSb5lWKbWcoInR4saTsFJYZJ9a8f8R7mZcnrsl+5r9vjHRZeGX6IkCqHKyk6WYnbUpkXOs6twMYO42FS00QZSGGQQQQexB2IPtioOK2MtuFi1Q5XEZ3yoH0NvvjYHB3xt54qQ4FxP4mBZCNL7pIv8EiHTIp+zA/gitcl3OxfY8/p/MY0msnOTaPpjJ7tA41QnPngak/4dWyqijGLicBAGJ4pYmO+cx4lQenbqVbq245co2ZMkeMqFKUqZAUpSgFKUoBVP4ny21swe2UmFm8cQ/uiT9cI/gycsnl3XzBuFQnNnCZrmFBA6q6SpLpfPTkCHOhyu4BODtndRtUZRUlRKLp2U/hdhJ1I5mDRpF1I7ZHHjCS6WcsvkoKYQHxAMc9gKjOJ20UbyGKK51gsWZfDFk+IkyS5AXfuv4q38C4iL60WRlCa9akKxOCrMmVbYjtkHY71Vbi1gt5tDtfy9g6gzSxDXsNegfb18s1ni7e+pdJeOhpchQhYpL+eQkuXIZtgsSeEEDJPZWxudm96s0pt+JWzBXEkTHSSvkVIbBz5g6ah+XOHLd2BhuAWQSyIP2+GKQrHjT2xpA/FS/LXLaWELRRszKWL+LyyFXy/wAo/JNeBnknOTb+pPXijdBOl4ozcA4FHZQ9OPsSWPlknHYeQ2G1SgNVUcrSniAuXuGZVLFU3GhSCNAA7rkgn/KK9cQXiL36CHQlspXdiPmZxq1AHPqAPYetVceb/u3V/PgldLobN5yuZb2K5edsxMdCKoAweyk757tk996m57BJFw6q474YZ37ZHoe/b1rbnsXQoysmjS2sd2LZUJpwOw8ec+1QXEhcteW4jGLdMtKc41Fg6gbeSkKceeoelWzxzi0p+CtTTVxJO5lKRsyrqKqSFG2cAkD2zjFUvhnNcl7ZXrMQMRDTpjKqNat+5idWNs5x37DIq9lMjB8/++3nWrxmxit+EvHBGsatoTSowMyuiH8ksa0eiwxytxfXTK803HaLWgwB9q9UpX0J54pSlAKUpQA1y23t5by2vZreQRyXkzlHJPhjjIhTBG48MZIx/FXReN3HTtpn7aYpGz9lJ/0rn/K/GIIILK0Z8SvbxsqkHzHmRsCTqwPavO/qEpLGuPn/AIaPTpOTs3uD3clraJ/tGdBLqKlyVUHchACMZJUA+u5zX3m1kawuMhpQYyMR+JicgArgHcNg/wC7XrmLl+G+REnDMqMWGG07kFTnHsTW7YWSRIsaKFRAFUDyA7V4byRtSXW/0Xwb1B1TKfy7x4WyhL2KS1kZt5ZWcxSEY8Qd2YIx/hyMHapu6uo7S4+Iicul2wVoU0sGkClusrlgqYRcPk4I0nbFa1zzfDJftw90+pShYsANRXVpx3OQcDzyKqnHuBQ2NzALRmjcCRj8rrNuIwP7tsHvue2TuO1etizuclGapszSioxbXY6Fw7iaXN1bZKh1eV1Eb9QYWPSdT4Az8z9uRt3q7Vzfkmeae8gNw8cjJbTyho8YKSyRxx5K+HViKTOnarsnMVubg24mQzDPgzvtuQPIsBgkdwN69PGqRkm7ZJUpSrCApSlAKUpQClKUBU+I8pSRTiewMcWvaeJsiOT0kXSDplHrjDDY1EcD5gaF5LO5jQdM9N0GXMnUUyiQMca9YLlgQNw2Pfodc6/UqA2txDeoCSym3cAdyNTxk/YdZcnsGqE1ptdScXun0M11bT2XiVTeWzeJChXrIp3wyMQJVHkwOr1BO5xWnNdtLIIhJplP926Mj+v0sBnzqO4VxIzoC6hWwDjuN9xjNbjQqQcqreEghlBDA91I9D7fivHy+mxZJN1T+38G+EpxVXZ45livG0/ByKgwwYbatRxpI1A7DfPmc1aOHcLkYKZMLsMnGMnG+lTuB371Q+PckC0uYmZyttLiNZNOqSFmwBDJIWGYjkhGYHB8J7ip7h3ItpDpPTMjL2aR2cg+oBOlfwBXV6KGOlkd14Vf5ZxZZTVx0Tt5cxxTCIyR62GUXWoZh7KTk1H/APii1DHMgdV1CR4yGSHSVGZZM6V8TqNsnv6HEHxHgdslxFEsESxLFJNIvTXT3RYydvqGHIPsauvJ1uRw+3DkPmNTn1U7rnPc6SuTWjF6PC5cq+OxTkyTiqsrycwNNbyyRRSqUVgOpER8wj5ale5DeE7eTrnBO1nu+ENP0RIwCROkuFXGto9RUEE+FQ3TbG+6YqVxX2teHBDCqgjPObn1FKUq8gKUpQClKUBF81RFrG6UZy0EoGO+SjYxVQ4Vy1bv8JfKNUj28eGydIxEEwF7DYk/fNdDNVW55DV4+iJXSFAzQRrt0pWZnEmrOWCEjQnYDOdW2KM+H3YcbonjnwlZgvXyjaMMyg7A9jg4yPvjvVf5Fe7VJFvFkD5DqWwVAYDKqyndtWokeWa8cB/TziVvcTzme3Jc50kNol1MXOw/sR4j5Mcj0qRujfQyJEyQIZGYJLlmjfCl9IQEOhwGBJyPDkZzgeLP0GWCaSTXnujfHPCVHu75is4rlYnkiWdiMAjxZYYXLY2JGwyaw8StDJewr3QwyhhqdDp1RatLRncklfCdiAd6iOOrHazx3VzZF5yAoaKRWQt4gNKOVd5AD/AdiPStiDj8sN6rzwsUljMcUcXzJQ4bXvGO7FNzpyF0HemDDJZItL9br/R2clxaZ5jvWt7m6iRfhW0xxCTGlIrSHZWh1fVI8jyL6KRqJO2rf5d4Ibq4gkjUpa279VWOR1HCsoEed2Gp2ZpDsx28WSRM8J4FJdTrc3tvEgRWEEZ8bjqEEtKCNKuFRBhcgEtvVuxXuKLdNmByStI+0pSrSsUpSgFKUoBSlKAVD83cHW7sp4nBOUJXT9QZfEpX3BAqYpQH5/4NxMCNsyjVNsjHwgnv2/b4cYHYetWPgDy6SsikBexPcj/4/wBaqXMVo1rdXEeP7KeVo84yNYDxY9tDAg/4GHlWWz49Khcku+gruWDdQuA30bY+rA7V584UzdCVo61waD4iOS3mTqwMhBDDIB28OfLvkemMjFaXAZWTqW0pJktm6ZLbl0IzFJn/ABJ3/wAStUdw7j2EWGF2jVclQNvMsdzknfPc1sWHFBcXMlx4vlQmGYhMIzxuXGk/uYKXyACBqxnyqTalCu6ORTjO+zIbi142nibruxdbeP8AzdNIwP8AnkP5rqllbCONEHZFVR/ugD/SuNcM45biGLrv8z4r4qaIL8wHW0oBR8McHpjwgnbt5jqPDuc7K4YJFcxM5zhC2l9u4MbYYEemK041SM2R2TVKxwXKyLqRldfVSCP5isd5fxwqWldY1AJJZgAAO5yfKrSs2KVGcL5ntbptMFxFKw30pIC2P8uc4qToBSvhOKBwexzQH2lKUApSvhNAYL/iEcCF5WCKPM+Z8gAN2Y+QG58qovMV/PetHpQ2QhfqKz4ackqV/s90jBVzs2o7/SMVhHEzclbyR9IcMYATgRQklUI9JZApYt3wVUYGc1vmHmRupmK5QpujqBqbWBqJ1dwcaRnsO3c1ny5OsUX44fmZMyNFbHqSFnkICmV/HIwyFAz5DJ7DAr7+nfFReXiTyIy6oZFtv4fCYzO5yc5OqNB5fLf1qpWFnLxSYrsvh1zuvdUUFY4we+piJCPQHV6VcbLiS2p4bcSJ04RH0XK+FYTOsQQsp7JqXT7ZBNQxKnslkdrR06lY7i5WNS7sqKNyzEAAe5OwrS4bzHbXLFYJ4pWXchHDED1wDnFazMSNKUoBSlKAUpSgFavFL0wwvIEeUqMhEGWY+QGdvydh3rapQHL+E/qi91cpEY1AkJA6UpYpgE5kUovh2wSCcZqwW/OqfE/D6z1N8BlGCVGSBvq7b5IAODgmrcYx6D+VYxaICSEUE9zpGT9zVfB+SfL7FE5m4LbcTnVepHDeKpCsrKX0YJxJET40xn0IySCPOtPyNd2Y0ta/FqVMbtDIp1qc6cpLh0K5IGCdj3PcdU4XwloXlZpWm1tkakQFBv4Q0aqWXtjVk7V44bzClxIyIrgAMQ5A0vobptpAbUMNt4gPau8E1vZzm10OXw8pyTwFbi2+ERFwLi6dc6mwmyqwIYgncnGQNt9rXaR3MA6aRQNCq4iCysGwPp1syYxjckAnPrVyv4i0ThVR2wdKyfQWG41YBOM48jWOKxDKDKiFyBq05K589Od8VCWJNUiyOVp7Kbxi1uZ0CtbWc23iWWRmGfRcxenmcfaoY8kvOuH+HtQoCpFGvxMZ0kMpKygBcbjC4zk5J7V1BbJBjwLt7VlWMDsAPxXFia7h5bKZwHhIslkVJD8xgzbLGMgBfCiABe3ludsnaqzf8s3DTvKGguGf98rMr4P7VwrKqDsAPIb75NdaKg9xWNrZSMFVI+wo8T8nPc3dHJpuXpEZbiZo0Fuwm1RBzIug5YKcDIIGD5YJ2qXtf1kjkkC9EqrEKrLIsrZY6V1RIc7kj6dVX08MjP7B/p/KvsPDYkOUjRT6qgH/AEFSjBpVZyU09lJfk5jd/EyT3TkPrCZbSP8ACO/h8sYAwe1bnFuBLcGPU08fTdZB0yyBipBw4Aww2xv+KudKPHe7HP7FdBYfRkHv+7Hlnt7Z/OKluGqQp1Z3Pnntt61uUpHHxd2clOzQ4mJjgRDbG5BAP237f99qrT8PvBEToXrEHGGYpn9urfURjGfzV0pXZY1J2FOjj9nyDeWtuyPBDcLhnQxBRNGzZGFSXwuAD4ctkAY3qMsP07mmlIW2ngjfOGl0qIwAoQsOprbBBdgNy2kbAE13OlPbQ5s5N/siThOYhfwWsbMXBa21SsOxd216QM7Z0hRsK27LkO2kgUO8lwCWfqLKyK4kbqEaIW6ZTJyMDzrod5wmGYgyxRyEDALorEfbUKyWNr0o1TUz6RjLYz/6QAPTAAp7fhjn5ITivBRxCMLICmndWAzgkjcRyAozYBAYglcnGCa0uD/pxFBcpcPK87x56epUXSWGCfAoJ2PntVrSEBmbJy2M5YkbbbAnC/jGayVJR8nOXgj7a6nad1eFUiX6JBNqZ+3ePQNPn5+VSFKVIiKUp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50" name="TextBox 6"/>
          <p:cNvSpPr txBox="1">
            <a:spLocks noChangeArrowheads="1"/>
          </p:cNvSpPr>
          <p:nvPr/>
        </p:nvSpPr>
        <p:spPr bwMode="auto">
          <a:xfrm>
            <a:off x="82193" y="2304931"/>
            <a:ext cx="65549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82880" marR="0" lvl="1" indent="0" algn="l" defTabSz="457200" rtl="0" eaLnBrk="0" fontAlgn="base" latinLnBrk="0" hangingPunct="0">
              <a:lnSpc>
                <a:spcPct val="150000"/>
              </a:lnSpc>
              <a:spcBef>
                <a:spcPct val="0"/>
              </a:spcBef>
              <a:spcAft>
                <a:spcPct val="0"/>
              </a:spcAft>
              <a:buClrTx/>
              <a:buSz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1880’s</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Chinese</a:t>
            </a:r>
            <a:r>
              <a:rPr kumimoji="0" lang="en-US" altLang="en-US"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Exclusion Laws &amp; Opium</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2880" marR="0" lvl="1" indent="0" algn="l" defTabSz="457200" rtl="0" eaLnBrk="0" fontAlgn="base" latinLnBrk="0" hangingPunct="0">
              <a:lnSpc>
                <a:spcPct val="150000"/>
              </a:lnSpc>
              <a:spcBef>
                <a:spcPct val="0"/>
              </a:spcBef>
              <a:spcAft>
                <a:spcPct val="0"/>
              </a:spcAft>
              <a:buClrTx/>
              <a:buSz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1910’s</a:t>
            </a:r>
            <a:r>
              <a:rPr kumimoji="0" lang="en-US" altLang="en-US"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Mexican</a:t>
            </a:r>
            <a:r>
              <a:rPr kumimoji="0" lang="en-US" altLang="en-US"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Immigrants &amp; Marijuana</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2880" marR="0" lvl="1" indent="0" algn="l" defTabSz="457200" rtl="0" eaLnBrk="0" fontAlgn="base" latinLnBrk="0" hangingPunct="0">
              <a:lnSpc>
                <a:spcPct val="150000"/>
              </a:lnSpc>
              <a:spcBef>
                <a:spcPct val="0"/>
              </a:spcBef>
              <a:spcAft>
                <a:spcPct val="0"/>
              </a:spcAft>
              <a:buClrTx/>
              <a:buSz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1920’s</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African</a:t>
            </a:r>
            <a:r>
              <a:rPr kumimoji="0" lang="en-US" altLang="en-US"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American Men &amp; Cocaine</a:t>
            </a:r>
          </a:p>
          <a:p>
            <a:pPr marL="182880" marR="0" lvl="1" indent="0" algn="l" defTabSz="457200" rtl="0" eaLnBrk="0" fontAlgn="base" latinLnBrk="0" hangingPunct="0">
              <a:lnSpc>
                <a:spcPct val="150000"/>
              </a:lnSpc>
              <a:spcBef>
                <a:spcPct val="0"/>
              </a:spcBef>
              <a:spcAft>
                <a:spcPct val="0"/>
              </a:spcAft>
              <a:buClrTx/>
              <a:buSzTx/>
              <a:buNone/>
              <a:tabLst/>
              <a:defRPr/>
            </a:pPr>
            <a:r>
              <a:rPr lang="en-US" altLang="en-US" sz="2400" b="1" baseline="0" dirty="0">
                <a:solidFill>
                  <a:prstClr val="black"/>
                </a:solidFill>
                <a:latin typeface="Arial" panose="020B0604020202020204" pitchFamily="34" charset="0"/>
                <a:cs typeface="Arial" panose="020B0604020202020204" pitchFamily="34" charset="0"/>
              </a:rPr>
              <a:t>1960’s</a:t>
            </a:r>
            <a:r>
              <a:rPr lang="en-US" altLang="en-US" sz="2400" baseline="0" dirty="0">
                <a:solidFill>
                  <a:prstClr val="black"/>
                </a:solidFill>
                <a:latin typeface="Arial" panose="020B0604020202020204" pitchFamily="34" charset="0"/>
                <a:cs typeface="Arial" panose="020B0604020202020204" pitchFamily="34" charset="0"/>
              </a:rPr>
              <a:t> Nixon</a:t>
            </a:r>
            <a:r>
              <a:rPr lang="en-US" altLang="en-US" sz="2400" dirty="0">
                <a:solidFill>
                  <a:prstClr val="black"/>
                </a:solidFill>
                <a:latin typeface="Arial" panose="020B0604020202020204" pitchFamily="34" charset="0"/>
                <a:cs typeface="Arial" panose="020B0604020202020204" pitchFamily="34" charset="0"/>
              </a:rPr>
              <a:t>’s War on Drugs</a:t>
            </a:r>
          </a:p>
          <a:p>
            <a:pPr marL="182880" marR="0" lvl="1" indent="0" algn="l" defTabSz="457200" rtl="0" eaLnBrk="0" fontAlgn="base" latinLnBrk="0" hangingPunct="0">
              <a:lnSpc>
                <a:spcPct val="150000"/>
              </a:lnSpc>
              <a:spcBef>
                <a:spcPct val="0"/>
              </a:spcBef>
              <a:spcAft>
                <a:spcPct val="0"/>
              </a:spcAft>
              <a:buClrTx/>
              <a:buSzTx/>
              <a:buNone/>
              <a:tabLst/>
              <a:defRPr/>
            </a:pPr>
            <a:r>
              <a:rPr lang="en-US" altLang="en-US" sz="2400" b="1" dirty="0">
                <a:solidFill>
                  <a:prstClr val="black"/>
                </a:solidFill>
                <a:latin typeface="Arial" panose="020B0604020202020204" pitchFamily="34" charset="0"/>
                <a:cs typeface="Arial" panose="020B0604020202020204" pitchFamily="34" charset="0"/>
              </a:rPr>
              <a:t>1980’s</a:t>
            </a:r>
            <a:r>
              <a:rPr lang="en-US" altLang="en-US" sz="2400" dirty="0">
                <a:solidFill>
                  <a:prstClr val="black"/>
                </a:solidFill>
                <a:latin typeface="Arial" panose="020B0604020202020204" pitchFamily="34" charset="0"/>
                <a:cs typeface="Arial" panose="020B0604020202020204" pitchFamily="34" charset="0"/>
              </a:rPr>
              <a:t> Crack Epidemic</a:t>
            </a:r>
          </a:p>
          <a:p>
            <a:pPr marL="457200" lvl="1" indent="0">
              <a:lnSpc>
                <a:spcPct val="150000"/>
              </a:lnSpc>
              <a:spcBef>
                <a:spcPct val="0"/>
              </a:spcBef>
              <a:buNone/>
              <a:defRPr/>
            </a:pPr>
            <a:endParaRPr lang="en-US" sz="1000" dirty="0"/>
          </a:p>
          <a:p>
            <a:pPr marL="457200" lvl="1" indent="0">
              <a:lnSpc>
                <a:spcPct val="150000"/>
              </a:lnSpc>
              <a:spcBef>
                <a:spcPct val="0"/>
              </a:spcBef>
              <a:buNone/>
              <a:defRPr/>
            </a:pPr>
            <a:endParaRPr lang="en-US" sz="1000" dirty="0"/>
          </a:p>
          <a:p>
            <a:pPr marL="0" indent="0" fontAlgn="auto">
              <a:spcBef>
                <a:spcPts val="0"/>
              </a:spcBef>
              <a:spcAft>
                <a:spcPts val="0"/>
              </a:spcAft>
              <a:buNone/>
            </a:pPr>
            <a:r>
              <a:rPr lang="en-US" sz="1600" b="1" dirty="0">
                <a:solidFill>
                  <a:srgbClr val="8C1D40"/>
                </a:solidFill>
                <a:latin typeface="+mn-lt"/>
              </a:rPr>
              <a:t>“The criminalization of drugs and the crafting of the issue into a moral dilemma built a society-wide aversion to drug users. From there, users were isolated and ignored under the guise that they couldn’t, and shouldn’t, be helped.”  </a:t>
            </a:r>
          </a:p>
          <a:p>
            <a:pPr marL="0" indent="0" fontAlgn="auto">
              <a:spcBef>
                <a:spcPts val="0"/>
              </a:spcBef>
              <a:spcAft>
                <a:spcPts val="0"/>
              </a:spcAft>
              <a:buNone/>
            </a:pPr>
            <a:r>
              <a:rPr lang="en-US" sz="1400" b="1" i="1" dirty="0">
                <a:solidFill>
                  <a:srgbClr val="8C1D40"/>
                </a:solidFill>
                <a:latin typeface="+mn-lt"/>
              </a:rPr>
              <a:t>                                                                       --</a:t>
            </a:r>
            <a:r>
              <a:rPr lang="en-US" sz="1400" i="1" dirty="0">
                <a:solidFill>
                  <a:srgbClr val="8C1D40"/>
                </a:solidFill>
                <a:latin typeface="+mn-lt"/>
              </a:rPr>
              <a:t>Dr. Greg Scott, DePaul University</a:t>
            </a:r>
          </a:p>
        </p:txBody>
      </p:sp>
      <p:pic>
        <p:nvPicPr>
          <p:cNvPr id="6" name="Google Shape;163;p11" descr="https://lh5.googleusercontent.com/ILBHoyBf9AIe8AhnmnslMhKxVY2Aa-7U3MLmkR5WKJRFoir_QdhmeJl7jAC_Rw3Me8RrKiX7ZXhbqWDYnPVSLlMRqnu1_T9ndvkTEGtg95n5y8xyq8vEHlrlDzpwuErrkrJgEksIbwh8R0zo3A"/>
          <p:cNvPicPr preferRelativeResize="0"/>
          <p:nvPr/>
        </p:nvPicPr>
        <p:blipFill rotWithShape="1">
          <a:blip r:embed="rId3">
            <a:alphaModFix/>
          </a:blip>
          <a:srcRect l="34930" r="17518"/>
          <a:stretch/>
        </p:blipFill>
        <p:spPr>
          <a:xfrm>
            <a:off x="6080166" y="2113387"/>
            <a:ext cx="3063834" cy="4744612"/>
          </a:xfrm>
          <a:custGeom>
            <a:avLst/>
            <a:gdLst/>
            <a:ahLst/>
            <a:cxnLst/>
            <a:rect l="l" t="t" r="r" b="b"/>
            <a:pathLst>
              <a:path w="6278877" h="6858000" extrusionOk="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ln>
            <a:noFill/>
          </a:ln>
        </p:spPr>
      </p:pic>
      <p:pic>
        <p:nvPicPr>
          <p:cNvPr id="7" name="Google Shape;164;p11"/>
          <p:cNvPicPr preferRelativeResize="0"/>
          <p:nvPr/>
        </p:nvPicPr>
        <p:blipFill rotWithShape="1">
          <a:blip r:embed="rId4">
            <a:alphaModFix/>
          </a:blip>
          <a:srcRect/>
          <a:stretch/>
        </p:blipFill>
        <p:spPr>
          <a:xfrm>
            <a:off x="5232400" y="4089237"/>
            <a:ext cx="938811" cy="1226081"/>
          </a:xfrm>
          <a:prstGeom prst="rect">
            <a:avLst/>
          </a:prstGeom>
          <a:noFill/>
          <a:ln>
            <a:noFill/>
          </a:ln>
        </p:spPr>
      </p:pic>
      <p:sp>
        <p:nvSpPr>
          <p:cNvPr id="2" name="Rectangle 1">
            <a:extLst>
              <a:ext uri="{FF2B5EF4-FFF2-40B4-BE49-F238E27FC236}">
                <a16:creationId xmlns:a16="http://schemas.microsoft.com/office/drawing/2014/main" id="{4C19216B-60C5-4C95-85B8-4FDC45AE9579}"/>
              </a:ext>
            </a:extLst>
          </p:cNvPr>
          <p:cNvSpPr/>
          <p:nvPr/>
        </p:nvSpPr>
        <p:spPr>
          <a:xfrm>
            <a:off x="0" y="0"/>
            <a:ext cx="9144000" cy="2113387"/>
          </a:xfrm>
          <a:prstGeom prst="rect">
            <a:avLst/>
          </a:prstGeom>
          <a:solidFill>
            <a:srgbClr val="8C1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9AE556-FBEF-4C60-A48D-2C9B8F6B964F}"/>
              </a:ext>
            </a:extLst>
          </p:cNvPr>
          <p:cNvSpPr txBox="1"/>
          <p:nvPr/>
        </p:nvSpPr>
        <p:spPr>
          <a:xfrm>
            <a:off x="739739" y="482885"/>
            <a:ext cx="7263830" cy="1323439"/>
          </a:xfrm>
          <a:prstGeom prst="rect">
            <a:avLst/>
          </a:prstGeom>
          <a:noFill/>
        </p:spPr>
        <p:txBody>
          <a:bodyPr wrap="square" rtlCol="0">
            <a:spAutoFit/>
          </a:bodyPr>
          <a:lstStyle/>
          <a:p>
            <a:r>
              <a:rPr lang="en-US" sz="4000" b="1" dirty="0">
                <a:solidFill>
                  <a:schemeClr val="bg1"/>
                </a:solidFill>
                <a:latin typeface="+mn-lt"/>
              </a:rPr>
              <a:t>A brief history of racialized drug policy…</a:t>
            </a:r>
          </a:p>
        </p:txBody>
      </p:sp>
    </p:spTree>
    <p:extLst>
      <p:ext uri="{BB962C8B-B14F-4D97-AF65-F5344CB8AC3E}">
        <p14:creationId xmlns:p14="http://schemas.microsoft.com/office/powerpoint/2010/main" val="411885345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15900" y="627431"/>
            <a:ext cx="87122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spcBef>
                <a:spcPct val="0"/>
              </a:spcBef>
              <a:spcAft>
                <a:spcPct val="0"/>
              </a:spcAft>
              <a:buClrTx/>
              <a:buSzTx/>
              <a:buFontTx/>
              <a:buNone/>
              <a:tabLst/>
              <a:defRPr/>
            </a:pPr>
            <a:r>
              <a:rPr lang="en-US" altLang="en-US" sz="5500" b="1" dirty="0">
                <a:solidFill>
                  <a:srgbClr val="FFC000"/>
                </a:solidFill>
                <a:latin typeface="Arial" panose="020B0604020202020204" pitchFamily="34" charset="0"/>
                <a:cs typeface="Arial" panose="020B0604020202020204" pitchFamily="34" charset="0"/>
              </a:rPr>
              <a:t>criminalization</a:t>
            </a:r>
          </a:p>
          <a:p>
            <a:pPr marL="0" marR="0" lvl="0" indent="0" algn="ctr" defTabSz="457200" rtl="0" eaLnBrk="1" fontAlgn="base" latinLnBrk="0" hangingPunct="1">
              <a:spcBef>
                <a:spcPct val="0"/>
              </a:spcBef>
              <a:spcAft>
                <a:spcPct val="0"/>
              </a:spcAft>
              <a:buClrTx/>
              <a:buSzTx/>
              <a:buFontTx/>
              <a:buNone/>
              <a:tabLst/>
              <a:defRPr/>
            </a:pPr>
            <a:endParaRPr kumimoji="0" lang="en-US" altLang="en-US" sz="3000" b="1" i="0" u="none" strike="noStrike" kern="120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endParaRPr>
          </a:p>
          <a:p>
            <a:pPr lvl="0" algn="ctr" eaLnBrk="1" hangingPunct="1">
              <a:spcBef>
                <a:spcPct val="0"/>
              </a:spcBef>
              <a:buNone/>
              <a:defRPr/>
            </a:pPr>
            <a:r>
              <a:rPr lang="en-US" sz="3000" dirty="0">
                <a:solidFill>
                  <a:schemeClr val="bg1"/>
                </a:solidFill>
                <a:latin typeface="Arial" panose="020B0604020202020204" pitchFamily="34" charset="0"/>
                <a:cs typeface="Arial" panose="020B0604020202020204" pitchFamily="34" charset="0"/>
              </a:rPr>
              <a:t>“… </a:t>
            </a:r>
            <a:r>
              <a:rPr lang="en-US" sz="3000" i="1" dirty="0">
                <a:solidFill>
                  <a:schemeClr val="bg1"/>
                </a:solidFill>
                <a:latin typeface="Arial" panose="020B0604020202020204" pitchFamily="34" charset="0"/>
                <a:cs typeface="Arial" panose="020B0604020202020204" pitchFamily="34" charset="0"/>
              </a:rPr>
              <a:t>by getting the public to associate the hippies with marijuana and blacks with heroin. And then criminalizing both heavily, we could disrupt those communities…We could arrest their leaders, raid their homes, break up their meetings, and vilify them night after night on the evening news. Did we know we were lying about the drugs? Of course we did</a:t>
            </a:r>
            <a:r>
              <a:rPr lang="en-US" sz="3000" dirty="0">
                <a:solidFill>
                  <a:schemeClr val="bg1"/>
                </a:solidFill>
                <a:latin typeface="Arial" panose="020B0604020202020204" pitchFamily="34" charset="0"/>
                <a:cs typeface="Arial" panose="020B0604020202020204" pitchFamily="34" charset="0"/>
              </a:rPr>
              <a:t>."</a:t>
            </a:r>
            <a:endParaRPr kumimoji="0" lang="en-US" altLang="en-US" sz="3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1668319" y="6359489"/>
            <a:ext cx="7259781" cy="338554"/>
          </a:xfrm>
          <a:prstGeom prst="rect">
            <a:avLst/>
          </a:prstGeom>
          <a:noFill/>
        </p:spPr>
        <p:txBody>
          <a:bodyPr wrap="square" rtlCol="0">
            <a:spAutoFit/>
          </a:bodyPr>
          <a:lstStyle/>
          <a:p>
            <a:pPr algn="r"/>
            <a:r>
              <a:rPr lang="en-US" sz="1600" i="1" dirty="0">
                <a:solidFill>
                  <a:schemeClr val="bg1">
                    <a:lumMod val="50000"/>
                  </a:schemeClr>
                </a:solidFill>
                <a:latin typeface="Arial" panose="020B0604020202020204" pitchFamily="34" charset="0"/>
                <a:ea typeface="MS PGothic" pitchFamily="34" charset="-128"/>
                <a:cs typeface="Arial" panose="020B0604020202020204" pitchFamily="34" charset="0"/>
              </a:rPr>
              <a:t>John </a:t>
            </a:r>
            <a:r>
              <a:rPr lang="en-US" sz="1600" i="1" dirty="0" err="1">
                <a:solidFill>
                  <a:schemeClr val="bg1">
                    <a:lumMod val="50000"/>
                  </a:schemeClr>
                </a:solidFill>
                <a:latin typeface="Arial" panose="020B0604020202020204" pitchFamily="34" charset="0"/>
                <a:ea typeface="MS PGothic" pitchFamily="34" charset="-128"/>
                <a:cs typeface="Arial" panose="020B0604020202020204" pitchFamily="34" charset="0"/>
              </a:rPr>
              <a:t>Erlichman</a:t>
            </a:r>
            <a:r>
              <a:rPr lang="en-US" sz="1600" i="1" dirty="0">
                <a:solidFill>
                  <a:schemeClr val="bg1">
                    <a:lumMod val="50000"/>
                  </a:schemeClr>
                </a:solidFill>
                <a:latin typeface="Arial" panose="020B0604020202020204" pitchFamily="34" charset="0"/>
                <a:ea typeface="MS PGothic" pitchFamily="34" charset="-128"/>
                <a:cs typeface="Arial" panose="020B0604020202020204" pitchFamily="34" charset="0"/>
              </a:rPr>
              <a:t>, Nixon Senior Policy Advisor</a:t>
            </a:r>
            <a:endParaRPr lang="en-US" sz="16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10979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7" y="971847"/>
            <a:ext cx="8804543" cy="2777035"/>
          </a:xfrm>
        </p:spPr>
        <p:txBody>
          <a:bodyPr/>
          <a:lstStyle/>
          <a:p>
            <a:r>
              <a:rPr lang="en-US" dirty="0"/>
              <a:t>thoughts on stigma</a:t>
            </a:r>
            <a:br>
              <a:rPr lang="en-US" dirty="0"/>
            </a:br>
            <a:r>
              <a:rPr lang="en-US" dirty="0"/>
              <a:t/>
            </a:r>
            <a:br>
              <a:rPr lang="en-US" dirty="0"/>
            </a:br>
            <a:r>
              <a:rPr lang="en-US" dirty="0"/>
              <a:t>				</a:t>
            </a:r>
            <a:r>
              <a:rPr lang="en-US" sz="3200" dirty="0"/>
              <a:t>existential AND achieved</a:t>
            </a:r>
          </a:p>
        </p:txBody>
      </p:sp>
    </p:spTree>
    <p:extLst>
      <p:ext uri="{BB962C8B-B14F-4D97-AF65-F5344CB8AC3E}">
        <p14:creationId xmlns:p14="http://schemas.microsoft.com/office/powerpoint/2010/main" val="38542265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234721" y="66389"/>
            <a:ext cx="8543925"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ts val="6500"/>
              </a:lnSpc>
              <a:spcBef>
                <a:spcPct val="0"/>
              </a:spcBef>
              <a:spcAft>
                <a:spcPct val="0"/>
              </a:spcAft>
              <a:buClrTx/>
              <a:buSzTx/>
              <a:buFontTx/>
              <a:buNone/>
              <a:tabLst/>
              <a:defRPr/>
            </a:pPr>
            <a:r>
              <a:rPr lang="en-US" altLang="en-US" sz="5700" b="1" dirty="0">
                <a:solidFill>
                  <a:prstClr val="white"/>
                </a:solidFill>
                <a:latin typeface="Arial" panose="020B0604020202020204" pitchFamily="34" charset="0"/>
                <a:cs typeface="Arial" panose="020B0604020202020204" pitchFamily="34" charset="0"/>
              </a:rPr>
              <a:t>COURTESY</a:t>
            </a:r>
          </a:p>
          <a:p>
            <a:pPr marL="0" marR="0" lvl="0" indent="0" algn="ctr" defTabSz="457200" rtl="0" eaLnBrk="1" fontAlgn="base" latinLnBrk="0" hangingPunct="1">
              <a:lnSpc>
                <a:spcPts val="6500"/>
              </a:lnSpc>
              <a:spcBef>
                <a:spcPct val="0"/>
              </a:spcBef>
              <a:spcAft>
                <a:spcPct val="0"/>
              </a:spcAft>
              <a:buClrTx/>
              <a:buSzTx/>
              <a:buFontTx/>
              <a:buNone/>
              <a:tabLst/>
              <a:defRPr/>
            </a:pPr>
            <a:r>
              <a:rPr kumimoji="0" lang="en-US" altLang="en-US" sz="57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STIGMA</a:t>
            </a:r>
          </a:p>
        </p:txBody>
      </p:sp>
      <p:sp>
        <p:nvSpPr>
          <p:cNvPr id="4" name="TextBox 13"/>
          <p:cNvSpPr txBox="1">
            <a:spLocks noChangeArrowheads="1"/>
          </p:cNvSpPr>
          <p:nvPr/>
        </p:nvSpPr>
        <p:spPr bwMode="auto">
          <a:xfrm>
            <a:off x="2018806" y="4599754"/>
            <a:ext cx="49401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S PGothic" panose="020B0600070205080204" pitchFamily="34" charset="-128"/>
                <a:cs typeface="Arial" panose="020B0604020202020204" pitchFamily="34" charset="0"/>
              </a:rPr>
              <a:t>Provider/Patient     </a:t>
            </a:r>
            <a:r>
              <a:rPr kumimoji="0" lang="en-US" altLang="en-US" sz="1600" b="1" i="0" u="none" strike="noStrike" kern="1200" cap="none" spc="0" normalizeH="0" noProof="0" dirty="0">
                <a:ln>
                  <a:noFill/>
                </a:ln>
                <a:solidFill>
                  <a:schemeClr val="bg1">
                    <a:lumMod val="50000"/>
                  </a:schemeClr>
                </a:solidFill>
                <a:effectLst/>
                <a:uLnTx/>
                <a:uFillTx/>
                <a:latin typeface="Arial" panose="020B0604020202020204" pitchFamily="34" charset="0"/>
                <a:ea typeface="MS PGothic" panose="020B0600070205080204" pitchFamily="34" charset="-128"/>
                <a:cs typeface="Arial" panose="020B0604020202020204" pitchFamily="34" charset="0"/>
              </a:rPr>
              <a:t>         Parent/Child </a:t>
            </a:r>
            <a:r>
              <a:rPr kumimoji="0" lang="en-US" altLang="en-US" sz="160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S PGothic" panose="020B0600070205080204" pitchFamily="34" charset="-128"/>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1600" b="1" dirty="0">
                <a:solidFill>
                  <a:schemeClr val="bg1">
                    <a:lumMod val="50000"/>
                  </a:schemeClr>
                </a:solidFill>
                <a:latin typeface="Arial" panose="020B0604020202020204" pitchFamily="34" charset="0"/>
                <a:cs typeface="Arial" panose="020B0604020202020204" pitchFamily="34" charset="0"/>
              </a:rPr>
              <a:t>        </a:t>
            </a: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6" name="AutoShape 10" descr="Group free icon"/>
          <p:cNvSpPr>
            <a:spLocks noChangeAspect="1" noChangeArrowheads="1"/>
          </p:cNvSpPr>
          <p:nvPr/>
        </p:nvSpPr>
        <p:spPr bwMode="auto">
          <a:xfrm>
            <a:off x="-2173279" y="-144463"/>
            <a:ext cx="2633654" cy="2633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Image result for free person vector icon"/>
          <p:cNvSpPr>
            <a:spLocks noChangeAspect="1" noChangeArrowheads="1"/>
          </p:cNvSpPr>
          <p:nvPr/>
        </p:nvSpPr>
        <p:spPr bwMode="auto">
          <a:xfrm>
            <a:off x="689429" y="2329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8" name="Chart 17"/>
          <p:cNvGraphicFramePr/>
          <p:nvPr>
            <p:extLst>
              <p:ext uri="{D42A27DB-BD31-4B8C-83A1-F6EECF244321}">
                <p14:modId xmlns:p14="http://schemas.microsoft.com/office/powerpoint/2010/main" val="3246137883"/>
              </p:ext>
            </p:extLst>
          </p:nvPr>
        </p:nvGraphicFramePr>
        <p:xfrm>
          <a:off x="2227941" y="1825845"/>
          <a:ext cx="4557487" cy="26630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387121" y="5049353"/>
            <a:ext cx="8543925"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ts val="6500"/>
              </a:lnSpc>
              <a:spcBef>
                <a:spcPct val="0"/>
              </a:spcBef>
              <a:spcAft>
                <a:spcPct val="0"/>
              </a:spcAft>
              <a:buClrTx/>
              <a:buSzTx/>
              <a:buFontTx/>
              <a:buNone/>
              <a:tabLst/>
              <a:defRPr/>
            </a:pPr>
            <a:r>
              <a:rPr lang="en-US" altLang="en-US" sz="5700" b="1" dirty="0">
                <a:solidFill>
                  <a:prstClr val="white"/>
                </a:solidFill>
                <a:latin typeface="Arial" panose="020B0604020202020204" pitchFamily="34" charset="0"/>
                <a:cs typeface="Arial" panose="020B0604020202020204" pitchFamily="34" charset="0"/>
              </a:rPr>
              <a:t>INTERVENTION</a:t>
            </a:r>
          </a:p>
          <a:p>
            <a:pPr marL="0" marR="0" lvl="0" indent="0" algn="ctr" defTabSz="457200" rtl="0" eaLnBrk="1" fontAlgn="base" latinLnBrk="0" hangingPunct="1">
              <a:lnSpc>
                <a:spcPts val="6500"/>
              </a:lnSpc>
              <a:spcBef>
                <a:spcPct val="0"/>
              </a:spcBef>
              <a:spcAft>
                <a:spcPct val="0"/>
              </a:spcAft>
              <a:buClrTx/>
              <a:buSzTx/>
              <a:buFontTx/>
              <a:buNone/>
              <a:tabLst/>
              <a:defRPr/>
            </a:pPr>
            <a:r>
              <a:rPr kumimoji="0" lang="en-US" altLang="en-US" sz="57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STIGMA</a:t>
            </a:r>
          </a:p>
        </p:txBody>
      </p:sp>
    </p:spTree>
    <p:extLst>
      <p:ext uri="{BB962C8B-B14F-4D97-AF65-F5344CB8AC3E}">
        <p14:creationId xmlns:p14="http://schemas.microsoft.com/office/powerpoint/2010/main" val="115251415"/>
      </p:ext>
    </p:extLst>
  </p:cSld>
  <p:clrMapOvr>
    <a:masterClrMapping/>
  </p:clrMapOvr>
  <p:transition spd="slow">
    <p:wip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owerPoint Template-HS">
  <a:themeElements>
    <a:clrScheme name="ASU Color Palette">
      <a:dk1>
        <a:sysClr val="windowText" lastClr="000000"/>
      </a:dk1>
      <a:lt1>
        <a:sysClr val="window" lastClr="FFFFFF"/>
      </a:lt1>
      <a:dk2>
        <a:srgbClr val="990033"/>
      </a:dk2>
      <a:lt2>
        <a:srgbClr val="FFB310"/>
      </a:lt2>
      <a:accent1>
        <a:srgbClr val="4F5557"/>
      </a:accent1>
      <a:accent2>
        <a:srgbClr val="388E14"/>
      </a:accent2>
      <a:accent3>
        <a:srgbClr val="008ED6"/>
      </a:accent3>
      <a:accent4>
        <a:srgbClr val="F47C00"/>
      </a:accent4>
      <a:accent5>
        <a:srgbClr val="AFA593"/>
      </a:accent5>
      <a:accent6>
        <a:srgbClr val="FFB310"/>
      </a:accent6>
      <a:hlink>
        <a:srgbClr val="990033"/>
      </a:hlink>
      <a:folHlink>
        <a:srgbClr val="FFB310"/>
      </a:folHlink>
    </a:clrScheme>
    <a:fontScheme name="ASU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91440" bIns="45720" rtlCol="0">
        <a:normAutofit/>
      </a:bodyPr>
      <a:lstStyle>
        <a:def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sz="2000" b="0" i="0" u="none" strike="noStrike" kern="1200" cap="all" spc="0" normalizeH="0" baseline="0" noProof="0" dirty="0" smtClean="0">
            <a:ln>
              <a:noFill/>
            </a:ln>
            <a:solidFill>
              <a:schemeClr val="bg1"/>
            </a:solidFill>
            <a:effectLst>
              <a:outerShdw blurRad="50800" dist="38100" dir="2700000" algn="tl" rotWithShape="0">
                <a:prstClr val="black"/>
              </a:outerShdw>
            </a:effectLst>
            <a:uLnTx/>
            <a:uFillTx/>
            <a:latin typeface="Arial" pitchFamily="34" charset="0"/>
            <a:ea typeface="+mn-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12610</TotalTime>
  <Words>2568</Words>
  <Application>Microsoft Office PowerPoint</Application>
  <PresentationFormat>On-screen Show (4:3)</PresentationFormat>
  <Paragraphs>319</Paragraphs>
  <Slides>23</Slides>
  <Notes>23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MS PGothic</vt:lpstr>
      <vt:lpstr>Arial</vt:lpstr>
      <vt:lpstr>Calibri</vt:lpstr>
      <vt:lpstr>museo-sans</vt:lpstr>
      <vt:lpstr>Times New Roman</vt:lpstr>
      <vt:lpstr>1_Office Theme</vt:lpstr>
      <vt:lpstr>5_Office Theme</vt:lpstr>
      <vt:lpstr>8_Office Theme</vt:lpstr>
      <vt:lpstr>2_Office Theme</vt:lpstr>
      <vt:lpstr>4_PowerPoint Template-HS</vt:lpstr>
      <vt:lpstr>PowerPoint Presentation</vt:lpstr>
      <vt:lpstr>disclosures</vt:lpstr>
      <vt:lpstr>Instructor</vt:lpstr>
      <vt:lpstr>objectives</vt:lpstr>
      <vt:lpstr>how did we get here? </vt:lpstr>
      <vt:lpstr>PowerPoint Presentation</vt:lpstr>
      <vt:lpstr>PowerPoint Presentation</vt:lpstr>
      <vt:lpstr>thoughts on stigma      existential AND achieved</vt:lpstr>
      <vt:lpstr>PowerPoint Presentation</vt:lpstr>
      <vt:lpstr>blaming the individual</vt:lpstr>
      <vt:lpstr>PowerPoint Presentation</vt:lpstr>
      <vt:lpstr>thoughts on what to do</vt:lpstr>
      <vt:lpstr>meeting people “where they’re at”</vt:lpstr>
      <vt:lpstr>organizational changes</vt:lpstr>
      <vt:lpstr>PowerPoint Presentation</vt:lpstr>
      <vt:lpstr>why won’t they be honest?</vt:lpstr>
      <vt:lpstr>PowerPoint Presentation</vt:lpstr>
      <vt:lpstr>PowerPoint Presentation</vt:lpstr>
      <vt:lpstr>PowerPoint Presentation</vt:lpstr>
      <vt:lpstr>respect and sympathy dignity and compassion relying on the data mat = positive change </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Audrey</dc:creator>
  <cp:lastModifiedBy>IRA Chris</cp:lastModifiedBy>
  <cp:revision>1030</cp:revision>
  <dcterms:created xsi:type="dcterms:W3CDTF">2011-07-19T18:53:07Z</dcterms:created>
  <dcterms:modified xsi:type="dcterms:W3CDTF">2020-03-05T17:03:08Z</dcterms:modified>
</cp:coreProperties>
</file>